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57" r:id="rId4"/>
    <p:sldId id="258" r:id="rId5"/>
    <p:sldId id="259" r:id="rId6"/>
    <p:sldId id="260" r:id="rId7"/>
    <p:sldId id="261" r:id="rId8"/>
    <p:sldId id="265"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9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51C9-62F8-431E-9FA2-10623E8A5E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ED516C-FD62-4E5C-897A-6B8B31B4BE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A0A5BB-B6B7-4F53-AC3B-D0BC06ADB76A}"/>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F1BA89DF-054D-41EB-A8E8-19BBD7C950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CEE46-42CD-47BB-8378-6717035127EF}"/>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1784191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9BF3C-060C-4A99-9E27-27F6DE3E85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23836E-51A4-4451-81DF-963F214AF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D1598-DE80-40BF-B0DF-99D844C8A9FB}"/>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EEF5340E-E50D-4F79-8A14-8D8D00E8A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E959A8-19E5-4954-BD20-657F3A581C01}"/>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396818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FB12D7-FFCD-486A-B8C1-59F8D7D2AC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4B8CD8-0EE5-4FC2-B1BD-D54FD5CB4E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0F46E-D582-4498-BC58-FFFEB1A6760D}"/>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087A21F5-8E17-44F8-BEEA-2A6A18F6AD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FA012-85E0-4216-9180-26A21784CE5D}"/>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239395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DE42-493E-45FD-A9B0-A05EB3A75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63F122-FEBF-48F1-91FE-DFB9F404A6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18F98-CBB5-40C4-9D4A-9806A15BB5A3}"/>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17F920F0-B23D-44EB-88F1-3A7A17187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438FF-0230-401F-8C31-84399F28213D}"/>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12927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0FA2E-CEA3-4249-A905-953ABA51CA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04464F-0EAC-4717-8182-35F3A8DB08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454907-25B8-4420-BDD0-D437494F4794}"/>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013FDEEF-F5B6-4DFA-A948-1F16E7B80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AC389-C019-483F-9AF1-072BE979BD86}"/>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196678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4262-3923-4D5B-89E3-28DF23CF46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FE51D3-508D-4981-9AF7-6285133BAB8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06A883-5C34-4187-AF82-801E90A24D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E1EFCB-ABED-44F1-B726-9F6E6716CBC1}"/>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6" name="Footer Placeholder 5">
            <a:extLst>
              <a:ext uri="{FF2B5EF4-FFF2-40B4-BE49-F238E27FC236}">
                <a16:creationId xmlns:a16="http://schemas.microsoft.com/office/drawing/2014/main" id="{B1C481E5-9F3E-420A-AF98-FB47E15B7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99CFC-EA83-48E0-93C5-BAB297FF12C6}"/>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3829141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46BB-1251-4F8B-A0BC-2EE3845636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C2C3BB-B6DC-46E6-BC59-2E5832595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C91580-5AE2-4440-8551-CBF2323973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0E37AD-E884-4B29-9105-650F76BAA7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C93412-0776-43D0-9A19-50B55E0B60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F381B6-A306-40A0-96BD-BA9827E8E41B}"/>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8" name="Footer Placeholder 7">
            <a:extLst>
              <a:ext uri="{FF2B5EF4-FFF2-40B4-BE49-F238E27FC236}">
                <a16:creationId xmlns:a16="http://schemas.microsoft.com/office/drawing/2014/main" id="{4AEE2FCC-91AB-4A4F-B456-932DD5F3F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FA3D8B-0DD3-4AAD-A2B4-2B4D6C669A1B}"/>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2874868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0B97-5451-4FEA-A245-04E997417E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8F5BBB-778E-406B-9275-8B1B5A36EE60}"/>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4" name="Footer Placeholder 3">
            <a:extLst>
              <a:ext uri="{FF2B5EF4-FFF2-40B4-BE49-F238E27FC236}">
                <a16:creationId xmlns:a16="http://schemas.microsoft.com/office/drawing/2014/main" id="{E049E2FE-8F00-49FE-A217-BE0C37EC65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DBDEEB-6919-4A4A-9CEE-A1AFAC79E8E1}"/>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296140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84D906-585D-49A0-B8D5-05EFAD07E2EE}"/>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3" name="Footer Placeholder 2">
            <a:extLst>
              <a:ext uri="{FF2B5EF4-FFF2-40B4-BE49-F238E27FC236}">
                <a16:creationId xmlns:a16="http://schemas.microsoft.com/office/drawing/2014/main" id="{9E866D08-4C13-4976-BED6-3E4BE5F37E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054054-AD3B-4E04-83B2-28B66E81E087}"/>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3493762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300C6-F7C7-4FAB-B107-2D95207628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61E365-73D2-47A4-9CDE-8C6A351F4E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9D2C0-6EBC-4E0E-A7C1-61AFFFF09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3321F2-C8E0-49F8-A135-5AB12E89823A}"/>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6" name="Footer Placeholder 5">
            <a:extLst>
              <a:ext uri="{FF2B5EF4-FFF2-40B4-BE49-F238E27FC236}">
                <a16:creationId xmlns:a16="http://schemas.microsoft.com/office/drawing/2014/main" id="{8AAD2E22-91F7-4DEA-B387-DD219CEB8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30E0E-39DF-491D-A2A9-FC651C1590D1}"/>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2854694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D4232-D803-4DAB-B605-81EA0B5E0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1FC3B6-B7B2-4329-95C0-CBAF0AAD0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81A15-1EF3-43AF-8C46-C88765E9C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14196A-A1C6-4C5E-93BA-4548B8C750F6}"/>
              </a:ext>
            </a:extLst>
          </p:cNvPr>
          <p:cNvSpPr>
            <a:spLocks noGrp="1"/>
          </p:cNvSpPr>
          <p:nvPr>
            <p:ph type="dt" sz="half" idx="10"/>
          </p:nvPr>
        </p:nvSpPr>
        <p:spPr/>
        <p:txBody>
          <a:bodyPr/>
          <a:lstStyle/>
          <a:p>
            <a:fld id="{E8C16ADB-3406-4121-A5FF-EF5DE9E0F25B}" type="datetimeFigureOut">
              <a:rPr lang="en-US" smtClean="0"/>
              <a:t>26-Sep-21</a:t>
            </a:fld>
            <a:endParaRPr lang="en-US"/>
          </a:p>
        </p:txBody>
      </p:sp>
      <p:sp>
        <p:nvSpPr>
          <p:cNvPr id="6" name="Footer Placeholder 5">
            <a:extLst>
              <a:ext uri="{FF2B5EF4-FFF2-40B4-BE49-F238E27FC236}">
                <a16:creationId xmlns:a16="http://schemas.microsoft.com/office/drawing/2014/main" id="{6FBF4149-89F0-431D-88A0-0D1CF7329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1DBBC8-E989-4D89-8658-01BEF4681C1C}"/>
              </a:ext>
            </a:extLst>
          </p:cNvPr>
          <p:cNvSpPr>
            <a:spLocks noGrp="1"/>
          </p:cNvSpPr>
          <p:nvPr>
            <p:ph type="sldNum" sz="quarter" idx="12"/>
          </p:nvPr>
        </p:nvSpPr>
        <p:spPr/>
        <p:txBody>
          <a:bodyPr/>
          <a:lstStyle/>
          <a:p>
            <a:fld id="{DBA7236A-232F-48CC-AAA5-41A71FD7DCDC}" type="slidenum">
              <a:rPr lang="en-US" smtClean="0"/>
              <a:t>‹#›</a:t>
            </a:fld>
            <a:endParaRPr lang="en-US"/>
          </a:p>
        </p:txBody>
      </p:sp>
    </p:spTree>
    <p:extLst>
      <p:ext uri="{BB962C8B-B14F-4D97-AF65-F5344CB8AC3E}">
        <p14:creationId xmlns:p14="http://schemas.microsoft.com/office/powerpoint/2010/main" val="324080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5A9520-9263-43D4-BF5B-BF4C4FBE4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2E7EEE-80C9-4CB6-8E47-30C1C5A6D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B94349-335E-4F12-A55B-78414FEDF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16ADB-3406-4121-A5FF-EF5DE9E0F25B}" type="datetimeFigureOut">
              <a:rPr lang="en-US" smtClean="0"/>
              <a:t>26-Sep-21</a:t>
            </a:fld>
            <a:endParaRPr lang="en-US"/>
          </a:p>
        </p:txBody>
      </p:sp>
      <p:sp>
        <p:nvSpPr>
          <p:cNvPr id="5" name="Footer Placeholder 4">
            <a:extLst>
              <a:ext uri="{FF2B5EF4-FFF2-40B4-BE49-F238E27FC236}">
                <a16:creationId xmlns:a16="http://schemas.microsoft.com/office/drawing/2014/main" id="{8D7B1731-8A39-4D48-A6F3-9879043DB7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D80E22-E455-44F0-B443-E70F807AFA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7236A-232F-48CC-AAA5-41A71FD7DCDC}" type="slidenum">
              <a:rPr lang="en-US" smtClean="0"/>
              <a:t>‹#›</a:t>
            </a:fld>
            <a:endParaRPr lang="en-US"/>
          </a:p>
        </p:txBody>
      </p:sp>
    </p:spTree>
    <p:extLst>
      <p:ext uri="{BB962C8B-B14F-4D97-AF65-F5344CB8AC3E}">
        <p14:creationId xmlns:p14="http://schemas.microsoft.com/office/powerpoint/2010/main" val="548993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2.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2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m4a"/><Relationship Id="rId7" Type="http://schemas.openxmlformats.org/officeDocument/2006/relationships/image" Target="../media/image15.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3.m4a"/><Relationship Id="rId7" Type="http://schemas.openxmlformats.org/officeDocument/2006/relationships/image" Target="../media/image17.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jpe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jpe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2000"/>
            <a:lum/>
          </a:blip>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21CEA2-08B7-4E9D-A476-4100BD05DDE7}"/>
              </a:ext>
            </a:extLst>
          </p:cNvPr>
          <p:cNvSpPr txBox="1"/>
          <p:nvPr/>
        </p:nvSpPr>
        <p:spPr>
          <a:xfrm>
            <a:off x="3009015" y="1859340"/>
            <a:ext cx="5794744" cy="1938992"/>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CSE431</a:t>
            </a:r>
          </a:p>
          <a:p>
            <a:pPr algn="ctr"/>
            <a:r>
              <a:rPr lang="en-US" sz="2400" b="1" dirty="0">
                <a:effectLst>
                  <a:outerShdw blurRad="38100" dist="38100" dir="2700000" algn="tl">
                    <a:srgbClr val="000000">
                      <a:alpha val="43137"/>
                    </a:srgbClr>
                  </a:outerShdw>
                </a:effectLst>
              </a:rPr>
              <a:t>Group 10</a:t>
            </a:r>
          </a:p>
          <a:p>
            <a:pPr algn="ctr"/>
            <a:endParaRPr lang="en-US" sz="2400" b="1" dirty="0">
              <a:effectLst>
                <a:outerShdw blurRad="38100" dist="38100" dir="2700000" algn="tl">
                  <a:srgbClr val="000000">
                    <a:alpha val="43137"/>
                  </a:srgbClr>
                </a:outerShdw>
              </a:effectLst>
            </a:endParaRPr>
          </a:p>
          <a:p>
            <a:pPr algn="ctr"/>
            <a:r>
              <a:rPr lang="en-US" sz="2400" b="1" dirty="0" err="1">
                <a:effectLst>
                  <a:outerShdw blurRad="38100" dist="38100" dir="2700000" algn="tl">
                    <a:srgbClr val="000000">
                      <a:alpha val="43137"/>
                    </a:srgbClr>
                  </a:outerShdw>
                </a:effectLst>
              </a:rPr>
              <a:t>Sania</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Azhmee</a:t>
            </a:r>
            <a:r>
              <a:rPr lang="en-US" sz="2400" b="1" dirty="0">
                <a:effectLst>
                  <a:outerShdw blurRad="38100" dist="38100" dir="2700000" algn="tl">
                    <a:srgbClr val="000000">
                      <a:alpha val="43137"/>
                    </a:srgbClr>
                  </a:outerShdw>
                </a:effectLst>
              </a:rPr>
              <a:t> Bhuiyan 18101486</a:t>
            </a:r>
          </a:p>
          <a:p>
            <a:pPr algn="ctr"/>
            <a:r>
              <a:rPr lang="en-US" sz="2400" b="1" dirty="0" err="1">
                <a:effectLst>
                  <a:outerShdw blurRad="38100" dist="38100" dir="2700000" algn="tl">
                    <a:srgbClr val="000000">
                      <a:alpha val="43137"/>
                    </a:srgbClr>
                  </a:outerShdw>
                </a:effectLst>
              </a:rPr>
              <a:t>Arnob</a:t>
            </a:r>
            <a:r>
              <a:rPr lang="en-US" sz="2400" b="1" dirty="0">
                <a:effectLst>
                  <a:outerShdw blurRad="38100" dist="38100" dir="2700000" algn="tl">
                    <a:srgbClr val="000000">
                      <a:alpha val="43137"/>
                    </a:srgbClr>
                  </a:outerShdw>
                </a:effectLst>
              </a:rPr>
              <a:t> </a:t>
            </a:r>
            <a:r>
              <a:rPr lang="en-US" sz="2400" b="1" dirty="0" err="1">
                <a:effectLst>
                  <a:outerShdw blurRad="38100" dist="38100" dir="2700000" algn="tl">
                    <a:srgbClr val="000000">
                      <a:alpha val="43137"/>
                    </a:srgbClr>
                  </a:outerShdw>
                </a:effectLst>
              </a:rPr>
              <a:t>Rahee</a:t>
            </a:r>
            <a:r>
              <a:rPr lang="en-US" sz="2400" b="1" dirty="0">
                <a:effectLst>
                  <a:outerShdw blurRad="38100" dist="38100" dir="2700000" algn="tl">
                    <a:srgbClr val="000000">
                      <a:alpha val="43137"/>
                    </a:srgbClr>
                  </a:outerShdw>
                </a:effectLst>
              </a:rPr>
              <a:t> 18101225</a:t>
            </a:r>
          </a:p>
        </p:txBody>
      </p:sp>
      <p:pic>
        <p:nvPicPr>
          <p:cNvPr id="5" name="Audio 4">
            <a:hlinkClick r:id="" action="ppaction://media"/>
            <a:extLst>
              <a:ext uri="{FF2B5EF4-FFF2-40B4-BE49-F238E27FC236}">
                <a16:creationId xmlns:a16="http://schemas.microsoft.com/office/drawing/2014/main" id="{3702ACA4-66CF-4751-A961-41C9E9DFD8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31467844"/>
      </p:ext>
    </p:extLst>
  </p:cSld>
  <p:clrMapOvr>
    <a:masterClrMapping/>
  </p:clrMapOvr>
  <mc:AlternateContent xmlns:mc="http://schemas.openxmlformats.org/markup-compatibility/2006">
    <mc:Choice xmlns:p14="http://schemas.microsoft.com/office/powerpoint/2010/main" Requires="p14">
      <p:transition spd="slow" p14:dur="2000" advTm="2907"/>
    </mc:Choice>
    <mc:Fallback>
      <p:transition spd="slow" advTm="2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CEBD5-C704-4847-90DB-F70D6F0AAC63}"/>
              </a:ext>
            </a:extLst>
          </p:cNvPr>
          <p:cNvSpPr txBox="1"/>
          <p:nvPr/>
        </p:nvSpPr>
        <p:spPr>
          <a:xfrm>
            <a:off x="812522" y="1530800"/>
            <a:ext cx="10566956" cy="3323987"/>
          </a:xfrm>
          <a:prstGeom prst="rect">
            <a:avLst/>
          </a:prstGeom>
          <a:noFill/>
        </p:spPr>
        <p:txBody>
          <a:bodyPr wrap="square" rtlCol="0">
            <a:spAutoFit/>
          </a:bodyPr>
          <a:lstStyle/>
          <a:p>
            <a:endParaRPr lang="en-US" dirty="0"/>
          </a:p>
          <a:p>
            <a:r>
              <a:rPr lang="en-US" sz="2400" dirty="0"/>
              <a:t>The suggested method would divide the reviews into three categories: positive and negative and neutral, as well as evaluate the performance of by using an algorithm using various metrics This would make things a lot easier for the user to determine the review's polarity and therefore the user's time is saved.</a:t>
            </a:r>
          </a:p>
          <a:p>
            <a:endParaRPr lang="en-US" sz="2400" dirty="0"/>
          </a:p>
          <a:p>
            <a:r>
              <a:rPr lang="en-US" sz="2400" dirty="0"/>
              <a:t>The classification method to be used is machine learning which is widely used approach with lot of advantages over the rest of the methodologies. This is used to predict the polarity of the sentiments based on the dataset.</a:t>
            </a:r>
          </a:p>
        </p:txBody>
      </p:sp>
      <p:sp>
        <p:nvSpPr>
          <p:cNvPr id="3" name="Title 1">
            <a:extLst>
              <a:ext uri="{FF2B5EF4-FFF2-40B4-BE49-F238E27FC236}">
                <a16:creationId xmlns:a16="http://schemas.microsoft.com/office/drawing/2014/main" id="{63717435-2955-4940-B0DA-DCD58446B6AC}"/>
              </a:ext>
            </a:extLst>
          </p:cNvPr>
          <p:cNvSpPr txBox="1">
            <a:spLocks/>
          </p:cNvSpPr>
          <p:nvPr/>
        </p:nvSpPr>
        <p:spPr>
          <a:xfrm>
            <a:off x="812522" y="643271"/>
            <a:ext cx="2658123" cy="6876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Rounded MT Bold" panose="020F0704030504030204" pitchFamily="34" charset="0"/>
              </a:rPr>
              <a:t>Conclusion</a:t>
            </a:r>
          </a:p>
        </p:txBody>
      </p:sp>
      <p:pic>
        <p:nvPicPr>
          <p:cNvPr id="9" name="Picture 8">
            <a:extLst>
              <a:ext uri="{FF2B5EF4-FFF2-40B4-BE49-F238E27FC236}">
                <a16:creationId xmlns:a16="http://schemas.microsoft.com/office/drawing/2014/main" id="{30CCFEA3-DBA2-4BCA-AA1B-695A08A4D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1113" y="292837"/>
            <a:ext cx="1388477" cy="1388477"/>
          </a:xfrm>
          <a:prstGeom prst="rect">
            <a:avLst/>
          </a:prstGeom>
        </p:spPr>
      </p:pic>
      <p:pic>
        <p:nvPicPr>
          <p:cNvPr id="4" name="Audio 3">
            <a:hlinkClick r:id="" action="ppaction://media"/>
            <a:extLst>
              <a:ext uri="{FF2B5EF4-FFF2-40B4-BE49-F238E27FC236}">
                <a16:creationId xmlns:a16="http://schemas.microsoft.com/office/drawing/2014/main" id="{2C8A0228-457F-48D7-A00E-03A8238837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670158421"/>
      </p:ext>
    </p:extLst>
  </p:cSld>
  <p:clrMapOvr>
    <a:masterClrMapping/>
  </p:clrMapOvr>
  <mc:AlternateContent xmlns:mc="http://schemas.openxmlformats.org/markup-compatibility/2006" xmlns:p14="http://schemas.microsoft.com/office/powerpoint/2010/main">
    <mc:Choice Requires="p14">
      <p:transition spd="slow" p14:dur="2000" advTm="14358"/>
    </mc:Choice>
    <mc:Fallback xmlns="">
      <p:transition spd="slow" advTm="14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5">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28EE-8DE8-431A-BBB2-249346043318}"/>
              </a:ext>
            </a:extLst>
          </p:cNvPr>
          <p:cNvSpPr txBox="1">
            <a:spLocks/>
          </p:cNvSpPr>
          <p:nvPr/>
        </p:nvSpPr>
        <p:spPr>
          <a:xfrm>
            <a:off x="1140570" y="3350238"/>
            <a:ext cx="2658123" cy="6631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Rounded MT Bold" panose="020F0704030504030204" pitchFamily="34" charset="0"/>
              </a:rPr>
              <a:t>Future work</a:t>
            </a:r>
          </a:p>
        </p:txBody>
      </p:sp>
      <p:sp>
        <p:nvSpPr>
          <p:cNvPr id="3" name="TextBox 2">
            <a:extLst>
              <a:ext uri="{FF2B5EF4-FFF2-40B4-BE49-F238E27FC236}">
                <a16:creationId xmlns:a16="http://schemas.microsoft.com/office/drawing/2014/main" id="{B4DBC713-FFA9-4B7F-9933-CD387575ACF2}"/>
              </a:ext>
            </a:extLst>
          </p:cNvPr>
          <p:cNvSpPr txBox="1"/>
          <p:nvPr/>
        </p:nvSpPr>
        <p:spPr>
          <a:xfrm>
            <a:off x="871869" y="4397326"/>
            <a:ext cx="1000120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work can also be expanded upon by doing a comparative analysis of various algorithms in order to determine which method is best suited for the classification task.</a:t>
            </a:r>
          </a:p>
          <a:p>
            <a:pPr marL="285750" indent="-285750">
              <a:buFont typeface="Arial" panose="020B0604020202020204" pitchFamily="34" charset="0"/>
              <a:buChar char="•"/>
            </a:pPr>
            <a:r>
              <a:rPr lang="en-US" sz="2000" dirty="0"/>
              <a:t>Work has been accomplished by researchers in many different languages such as Thai, Nepali, Malayalam etc. But very small amount of work has been done in Bangladesh</a:t>
            </a:r>
          </a:p>
        </p:txBody>
      </p:sp>
      <p:pic>
        <p:nvPicPr>
          <p:cNvPr id="6" name="Picture 5">
            <a:extLst>
              <a:ext uri="{FF2B5EF4-FFF2-40B4-BE49-F238E27FC236}">
                <a16:creationId xmlns:a16="http://schemas.microsoft.com/office/drawing/2014/main" id="{EEBB1FFD-D740-4B83-BCDA-2C38902539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951" y="3049405"/>
            <a:ext cx="1264834" cy="1264834"/>
          </a:xfrm>
          <a:prstGeom prst="rect">
            <a:avLst/>
          </a:prstGeom>
        </p:spPr>
      </p:pic>
      <p:sp>
        <p:nvSpPr>
          <p:cNvPr id="7" name="Title 1">
            <a:extLst>
              <a:ext uri="{FF2B5EF4-FFF2-40B4-BE49-F238E27FC236}">
                <a16:creationId xmlns:a16="http://schemas.microsoft.com/office/drawing/2014/main" id="{4EEEA010-B40B-4500-B696-665CBB7D3142}"/>
              </a:ext>
            </a:extLst>
          </p:cNvPr>
          <p:cNvSpPr txBox="1">
            <a:spLocks/>
          </p:cNvSpPr>
          <p:nvPr/>
        </p:nvSpPr>
        <p:spPr>
          <a:xfrm>
            <a:off x="2072420" y="502361"/>
            <a:ext cx="2488948" cy="6078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Rounded MT Bold" panose="020F0704030504030204" pitchFamily="34" charset="0"/>
              </a:rPr>
              <a:t>Limitation</a:t>
            </a:r>
            <a:endParaRPr lang="en-US" sz="3600" dirty="0">
              <a:latin typeface="Arial Rounded MT Bold" panose="020F0704030504030204" pitchFamily="34" charset="0"/>
            </a:endParaRPr>
          </a:p>
        </p:txBody>
      </p:sp>
      <p:sp>
        <p:nvSpPr>
          <p:cNvPr id="8" name="TextBox 7">
            <a:extLst>
              <a:ext uri="{FF2B5EF4-FFF2-40B4-BE49-F238E27FC236}">
                <a16:creationId xmlns:a16="http://schemas.microsoft.com/office/drawing/2014/main" id="{A403A8E4-4BFD-45E5-B695-46A73122F370}"/>
              </a:ext>
            </a:extLst>
          </p:cNvPr>
          <p:cNvSpPr txBox="1"/>
          <p:nvPr/>
        </p:nvSpPr>
        <p:spPr>
          <a:xfrm>
            <a:off x="786809" y="1297329"/>
            <a:ext cx="926095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Not enough datasets could be found, some of the datasets were manually taken from the internet, cleaning and filtering was time consuming.</a:t>
            </a:r>
          </a:p>
          <a:p>
            <a:pPr marL="342900" indent="-342900">
              <a:buFont typeface="Arial" panose="020B0604020202020204" pitchFamily="34" charset="0"/>
              <a:buChar char="•"/>
            </a:pPr>
            <a:r>
              <a:rPr lang="en-US" sz="2000" dirty="0"/>
              <a:t>Incapability to deal with complex sentences that require more than sentiment words and simple analyzing, there were some metaphors and idiom this was not able to understand despite the </a:t>
            </a:r>
            <a:r>
              <a:rPr lang="en-US" sz="2000" dirty="0" err="1"/>
              <a:t>bangla-senti</a:t>
            </a:r>
            <a:r>
              <a:rPr lang="en-US" sz="2000" dirty="0"/>
              <a:t> wordnet</a:t>
            </a:r>
          </a:p>
        </p:txBody>
      </p:sp>
      <p:pic>
        <p:nvPicPr>
          <p:cNvPr id="9" name="Picture 8">
            <a:extLst>
              <a:ext uri="{FF2B5EF4-FFF2-40B4-BE49-F238E27FC236}">
                <a16:creationId xmlns:a16="http://schemas.microsoft.com/office/drawing/2014/main" id="{63387116-9F05-4E42-8E05-8475822738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634" y="89331"/>
            <a:ext cx="1233377" cy="1207998"/>
          </a:xfrm>
          <a:prstGeom prst="rect">
            <a:avLst/>
          </a:prstGeom>
        </p:spPr>
      </p:pic>
      <p:pic>
        <p:nvPicPr>
          <p:cNvPr id="10" name="Audio 9">
            <a:hlinkClick r:id="" action="ppaction://media"/>
            <a:extLst>
              <a:ext uri="{FF2B5EF4-FFF2-40B4-BE49-F238E27FC236}">
                <a16:creationId xmlns:a16="http://schemas.microsoft.com/office/drawing/2014/main" id="{816C0F30-FD59-4F50-8DA4-EB3304767CB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306277282"/>
      </p:ext>
    </p:extLst>
  </p:cSld>
  <p:clrMapOvr>
    <a:masterClrMapping/>
  </p:clrMapOvr>
  <mc:AlternateContent xmlns:mc="http://schemas.openxmlformats.org/markup-compatibility/2006" xmlns:p14="http://schemas.microsoft.com/office/powerpoint/2010/main">
    <mc:Choice Requires="p14">
      <p:transition spd="slow" p14:dur="2000" advTm="74538"/>
    </mc:Choice>
    <mc:Fallback xmlns="">
      <p:transition spd="slow" advTm="74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0"/>
                                        <p:tgtEl>
                                          <p:spTgt spid="6"/>
                                        </p:tgtEl>
                                      </p:cBhvr>
                                    </p:animEffect>
                                    <p:anim calcmode="lin" valueType="num">
                                      <p:cBhvr>
                                        <p:cTn id="19" dur="2000" fill="hold"/>
                                        <p:tgtEl>
                                          <p:spTgt spid="6"/>
                                        </p:tgtEl>
                                        <p:attrNameLst>
                                          <p:attrName>ppt_w</p:attrName>
                                        </p:attrNameLst>
                                      </p:cBhvr>
                                      <p:tavLst>
                                        <p:tav tm="0" fmla="#ppt_w*sin(2.5*pi*$)">
                                          <p:val>
                                            <p:fltVal val="0"/>
                                          </p:val>
                                        </p:tav>
                                        <p:tav tm="100000">
                                          <p:val>
                                            <p:fltVal val="1"/>
                                          </p:val>
                                        </p:tav>
                                      </p:tavLst>
                                    </p:anim>
                                    <p:anim calcmode="lin" valueType="num">
                                      <p:cBhvr>
                                        <p:cTn id="20"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9FB89A-6BF3-449A-8DF3-E01021504C5B}"/>
              </a:ext>
            </a:extLst>
          </p:cNvPr>
          <p:cNvSpPr txBox="1"/>
          <p:nvPr/>
        </p:nvSpPr>
        <p:spPr>
          <a:xfrm>
            <a:off x="21265" y="344522"/>
            <a:ext cx="11837581" cy="1384995"/>
          </a:xfrm>
          <a:prstGeom prst="rect">
            <a:avLst/>
          </a:prstGeom>
          <a:noFill/>
        </p:spPr>
        <p:txBody>
          <a:bodyPr wrap="square" rtlCol="0">
            <a:spAutoFit/>
          </a:bodyPr>
          <a:lstStyle/>
          <a:p>
            <a:pPr algn="ctr"/>
            <a:r>
              <a:rPr lang="en-US" sz="4800" b="1" u="sng" dirty="0">
                <a:effectLst>
                  <a:outerShdw blurRad="38100" dist="38100" dir="2700000" algn="tl">
                    <a:srgbClr val="000000">
                      <a:alpha val="43137"/>
                    </a:srgbClr>
                  </a:outerShdw>
                </a:effectLst>
              </a:rPr>
              <a:t>Sentiment Analysis of Bengali Movie Reviews</a:t>
            </a:r>
          </a:p>
          <a:p>
            <a:pPr algn="ctr"/>
            <a:endParaRPr lang="en-US" dirty="0"/>
          </a:p>
          <a:p>
            <a:pPr algn="ctr"/>
            <a:endParaRPr lang="en-US" dirty="0"/>
          </a:p>
        </p:txBody>
      </p:sp>
      <p:sp>
        <p:nvSpPr>
          <p:cNvPr id="6" name="TextBox 5">
            <a:extLst>
              <a:ext uri="{FF2B5EF4-FFF2-40B4-BE49-F238E27FC236}">
                <a16:creationId xmlns:a16="http://schemas.microsoft.com/office/drawing/2014/main" id="{001AE862-00ED-4A9A-81A6-4176A6E22B4B}"/>
              </a:ext>
            </a:extLst>
          </p:cNvPr>
          <p:cNvSpPr txBox="1"/>
          <p:nvPr/>
        </p:nvSpPr>
        <p:spPr>
          <a:xfrm>
            <a:off x="335811" y="1929556"/>
            <a:ext cx="4152015" cy="1938992"/>
          </a:xfrm>
          <a:prstGeom prst="rect">
            <a:avLst/>
          </a:prstGeom>
          <a:noFill/>
        </p:spPr>
        <p:txBody>
          <a:bodyPr wrap="square" rtlCol="0">
            <a:spAutoFit/>
          </a:bodyPr>
          <a:lstStyle/>
          <a:p>
            <a:r>
              <a:rPr lang="en-US" b="1" dirty="0" err="1">
                <a:effectLst>
                  <a:outerShdw blurRad="38100" dist="38100" dir="2700000" algn="tl">
                    <a:srgbClr val="000000">
                      <a:alpha val="43137"/>
                    </a:srgbClr>
                  </a:outerShdw>
                </a:effectLst>
              </a:rPr>
              <a:t>Sania</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Azhmee</a:t>
            </a:r>
            <a:r>
              <a:rPr lang="en-US" b="1" dirty="0">
                <a:effectLst>
                  <a:outerShdw blurRad="38100" dist="38100" dir="2700000" algn="tl">
                    <a:srgbClr val="000000">
                      <a:alpha val="43137"/>
                    </a:srgbClr>
                  </a:outerShdw>
                </a:effectLst>
              </a:rPr>
              <a:t> Bhuiyan</a:t>
            </a:r>
          </a:p>
          <a:p>
            <a:r>
              <a:rPr lang="en-US" sz="1600" dirty="0"/>
              <a:t>Department of Computer Science and Engineering.</a:t>
            </a:r>
          </a:p>
          <a:p>
            <a:r>
              <a:rPr lang="en-US" sz="1600" dirty="0" err="1"/>
              <a:t>Brac</a:t>
            </a:r>
            <a:r>
              <a:rPr lang="en-US" sz="1600" dirty="0"/>
              <a:t> University</a:t>
            </a:r>
          </a:p>
          <a:p>
            <a:r>
              <a:rPr lang="en-US" sz="1600" dirty="0" err="1"/>
              <a:t>Dhakha</a:t>
            </a:r>
            <a:r>
              <a:rPr lang="en-US" sz="1600" dirty="0"/>
              <a:t>, Bangladesh.</a:t>
            </a:r>
          </a:p>
          <a:p>
            <a:r>
              <a:rPr lang="en-US" sz="1600" dirty="0"/>
              <a:t>sania.azhmee.bhuiyan@g.bracu.ac.bd</a:t>
            </a:r>
          </a:p>
          <a:p>
            <a:endParaRPr lang="en-US" dirty="0"/>
          </a:p>
        </p:txBody>
      </p:sp>
      <p:sp>
        <p:nvSpPr>
          <p:cNvPr id="8" name="TextBox 7">
            <a:extLst>
              <a:ext uri="{FF2B5EF4-FFF2-40B4-BE49-F238E27FC236}">
                <a16:creationId xmlns:a16="http://schemas.microsoft.com/office/drawing/2014/main" id="{D19DA8E1-ECE2-494F-BA3F-1663274FEAA7}"/>
              </a:ext>
            </a:extLst>
          </p:cNvPr>
          <p:cNvSpPr txBox="1"/>
          <p:nvPr/>
        </p:nvSpPr>
        <p:spPr>
          <a:xfrm>
            <a:off x="4700033" y="1929556"/>
            <a:ext cx="3657600" cy="1938992"/>
          </a:xfrm>
          <a:prstGeom prst="rect">
            <a:avLst/>
          </a:prstGeom>
          <a:noFill/>
        </p:spPr>
        <p:txBody>
          <a:bodyPr wrap="square" rtlCol="0">
            <a:spAutoFit/>
          </a:bodyPr>
          <a:lstStyle/>
          <a:p>
            <a:r>
              <a:rPr lang="en-US" b="1" dirty="0" err="1">
                <a:effectLst>
                  <a:outerShdw blurRad="38100" dist="38100" dir="2700000" algn="tl">
                    <a:srgbClr val="000000">
                      <a:alpha val="43137"/>
                    </a:srgbClr>
                  </a:outerShdw>
                </a:effectLst>
              </a:rPr>
              <a:t>Arnob</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Rahee</a:t>
            </a:r>
            <a:endParaRPr lang="en-US" b="1" dirty="0">
              <a:effectLst>
                <a:outerShdw blurRad="38100" dist="38100" dir="2700000" algn="tl">
                  <a:srgbClr val="000000">
                    <a:alpha val="43137"/>
                  </a:srgbClr>
                </a:outerShdw>
              </a:effectLst>
            </a:endParaRPr>
          </a:p>
          <a:p>
            <a:r>
              <a:rPr lang="en-US" sz="1600" dirty="0"/>
              <a:t>Department of Computer Science and Engineering.</a:t>
            </a:r>
          </a:p>
          <a:p>
            <a:r>
              <a:rPr lang="en-US" sz="1600" dirty="0" err="1"/>
              <a:t>Brac</a:t>
            </a:r>
            <a:r>
              <a:rPr lang="en-US" sz="1600" dirty="0"/>
              <a:t> University</a:t>
            </a:r>
          </a:p>
          <a:p>
            <a:r>
              <a:rPr lang="en-US" sz="1600" dirty="0" err="1"/>
              <a:t>Dhakha</a:t>
            </a:r>
            <a:r>
              <a:rPr lang="en-US" sz="1600" dirty="0"/>
              <a:t>, Bangladesh.</a:t>
            </a:r>
          </a:p>
          <a:p>
            <a:r>
              <a:rPr lang="en-US" sz="1600" dirty="0"/>
              <a:t>arnob.rahee@g.bracu.ac.bd</a:t>
            </a:r>
          </a:p>
          <a:p>
            <a:endParaRPr lang="en-US" dirty="0"/>
          </a:p>
        </p:txBody>
      </p:sp>
      <p:sp>
        <p:nvSpPr>
          <p:cNvPr id="10" name="TextBox 9">
            <a:extLst>
              <a:ext uri="{FF2B5EF4-FFF2-40B4-BE49-F238E27FC236}">
                <a16:creationId xmlns:a16="http://schemas.microsoft.com/office/drawing/2014/main" id="{34017830-7F6F-4E0F-A781-606A8CC16F09}"/>
              </a:ext>
            </a:extLst>
          </p:cNvPr>
          <p:cNvSpPr txBox="1"/>
          <p:nvPr/>
        </p:nvSpPr>
        <p:spPr>
          <a:xfrm>
            <a:off x="8554778" y="1929556"/>
            <a:ext cx="3505200" cy="193899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Md </a:t>
            </a:r>
            <a:r>
              <a:rPr lang="en-US" b="1" dirty="0" err="1">
                <a:effectLst>
                  <a:outerShdw blurRad="38100" dist="38100" dir="2700000" algn="tl">
                    <a:srgbClr val="000000">
                      <a:alpha val="43137"/>
                    </a:srgbClr>
                  </a:outerShdw>
                </a:effectLst>
              </a:rPr>
              <a:t>Sabbir</a:t>
            </a:r>
            <a:r>
              <a:rPr lang="en-US" b="1" dirty="0">
                <a:effectLst>
                  <a:outerShdw blurRad="38100" dist="38100" dir="2700000" algn="tl">
                    <a:srgbClr val="000000">
                      <a:alpha val="43137"/>
                    </a:srgbClr>
                  </a:outerShdw>
                </a:effectLst>
              </a:rPr>
              <a:t> Hossain</a:t>
            </a:r>
          </a:p>
          <a:p>
            <a:r>
              <a:rPr lang="en-US" sz="1600" dirty="0"/>
              <a:t>Department of Computer Science and Engineering.</a:t>
            </a:r>
          </a:p>
          <a:p>
            <a:r>
              <a:rPr lang="en-US" sz="1600" dirty="0" err="1"/>
              <a:t>Brac</a:t>
            </a:r>
            <a:r>
              <a:rPr lang="en-US" sz="1600" dirty="0"/>
              <a:t> University</a:t>
            </a:r>
          </a:p>
          <a:p>
            <a:r>
              <a:rPr lang="en-US" sz="1600" dirty="0"/>
              <a:t>Dhaka, Bangladesh</a:t>
            </a:r>
          </a:p>
          <a:p>
            <a:r>
              <a:rPr lang="en-US" sz="1600" dirty="0"/>
              <a:t>md.sabbir.hossain1@g.bracu.ac.bd</a:t>
            </a:r>
          </a:p>
          <a:p>
            <a:endParaRPr lang="en-US" dirty="0"/>
          </a:p>
        </p:txBody>
      </p:sp>
      <p:sp>
        <p:nvSpPr>
          <p:cNvPr id="12" name="TextBox 11">
            <a:extLst>
              <a:ext uri="{FF2B5EF4-FFF2-40B4-BE49-F238E27FC236}">
                <a16:creationId xmlns:a16="http://schemas.microsoft.com/office/drawing/2014/main" id="{0112AA22-6EB4-4914-9C62-5B7B6CC48EFC}"/>
              </a:ext>
            </a:extLst>
          </p:cNvPr>
          <p:cNvSpPr txBox="1"/>
          <p:nvPr/>
        </p:nvSpPr>
        <p:spPr>
          <a:xfrm>
            <a:off x="335811" y="4311709"/>
            <a:ext cx="4869711" cy="2339102"/>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Supervisor:</a:t>
            </a:r>
          </a:p>
          <a:p>
            <a:r>
              <a:rPr lang="en-US" b="1" dirty="0" err="1"/>
              <a:t>Annajiat</a:t>
            </a:r>
            <a:r>
              <a:rPr lang="en-US" b="1" dirty="0"/>
              <a:t> </a:t>
            </a:r>
            <a:r>
              <a:rPr lang="en-US" b="1" dirty="0" err="1"/>
              <a:t>Alim</a:t>
            </a:r>
            <a:r>
              <a:rPr lang="en-US" b="1" dirty="0"/>
              <a:t> </a:t>
            </a:r>
            <a:r>
              <a:rPr lang="en-US" b="1" dirty="0" err="1"/>
              <a:t>Rassel</a:t>
            </a:r>
            <a:endParaRPr lang="en-US" b="1" dirty="0"/>
          </a:p>
          <a:p>
            <a:r>
              <a:rPr lang="en-US" dirty="0"/>
              <a:t>Lecturer</a:t>
            </a:r>
          </a:p>
          <a:p>
            <a:r>
              <a:rPr lang="en-US" dirty="0"/>
              <a:t>Department of Computer Science and Engineering</a:t>
            </a:r>
          </a:p>
          <a:p>
            <a:r>
              <a:rPr lang="en-US" dirty="0" err="1"/>
              <a:t>Brac</a:t>
            </a:r>
            <a:r>
              <a:rPr lang="en-US" dirty="0"/>
              <a:t> University</a:t>
            </a:r>
          </a:p>
          <a:p>
            <a:r>
              <a:rPr lang="en-US" dirty="0"/>
              <a:t>Dhaka, Bangladesh</a:t>
            </a:r>
          </a:p>
          <a:p>
            <a:r>
              <a:rPr lang="en-US" dirty="0"/>
              <a:t>annajiat@gmail.com</a:t>
            </a:r>
          </a:p>
          <a:p>
            <a:endParaRPr lang="en-US" dirty="0"/>
          </a:p>
        </p:txBody>
      </p:sp>
    </p:spTree>
    <p:extLst>
      <p:ext uri="{BB962C8B-B14F-4D97-AF65-F5344CB8AC3E}">
        <p14:creationId xmlns:p14="http://schemas.microsoft.com/office/powerpoint/2010/main" val="1823017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8ECF7-FA91-472E-9275-8B18C3759C7E}"/>
              </a:ext>
            </a:extLst>
          </p:cNvPr>
          <p:cNvSpPr txBox="1"/>
          <p:nvPr/>
        </p:nvSpPr>
        <p:spPr>
          <a:xfrm>
            <a:off x="354418" y="297712"/>
            <a:ext cx="11483163" cy="2000548"/>
          </a:xfrm>
          <a:prstGeom prst="rect">
            <a:avLst/>
          </a:prstGeom>
          <a:noFill/>
        </p:spPr>
        <p:txBody>
          <a:bodyPr wrap="square" rtlCol="0">
            <a:spAutoFit/>
          </a:bodyPr>
          <a:lstStyle/>
          <a:p>
            <a:r>
              <a:rPr lang="en-US" sz="2800" b="1" dirty="0"/>
              <a:t>Problem Statement</a:t>
            </a:r>
          </a:p>
          <a:p>
            <a:r>
              <a:rPr lang="en-US" sz="2400" dirty="0"/>
              <a:t>When a movie/drama is launched an important aspect of information gathering has always been to perceive what users think. With the growing availability of opinion rich resources, more chances and challenges arise to actively use information technologies to seek out and understand the view of others.</a:t>
            </a:r>
          </a:p>
        </p:txBody>
      </p:sp>
      <p:sp>
        <p:nvSpPr>
          <p:cNvPr id="3" name="TextBox 2">
            <a:extLst>
              <a:ext uri="{FF2B5EF4-FFF2-40B4-BE49-F238E27FC236}">
                <a16:creationId xmlns:a16="http://schemas.microsoft.com/office/drawing/2014/main" id="{0515A227-8F56-4D26-9888-1B7805C65DA1}"/>
              </a:ext>
            </a:extLst>
          </p:cNvPr>
          <p:cNvSpPr txBox="1"/>
          <p:nvPr/>
        </p:nvSpPr>
        <p:spPr>
          <a:xfrm>
            <a:off x="354417" y="2583712"/>
            <a:ext cx="3515833" cy="523220"/>
          </a:xfrm>
          <a:prstGeom prst="rect">
            <a:avLst/>
          </a:prstGeom>
          <a:noFill/>
        </p:spPr>
        <p:txBody>
          <a:bodyPr wrap="square" rtlCol="0">
            <a:spAutoFit/>
          </a:bodyPr>
          <a:lstStyle/>
          <a:p>
            <a:r>
              <a:rPr lang="en-US" sz="2800" b="1" dirty="0"/>
              <a:t>Aims and Objective </a:t>
            </a:r>
          </a:p>
        </p:txBody>
      </p:sp>
      <p:pic>
        <p:nvPicPr>
          <p:cNvPr id="4" name="Picture 2" descr="Line Graph Icon 364558">
            <a:extLst>
              <a:ext uri="{FF2B5EF4-FFF2-40B4-BE49-F238E27FC236}">
                <a16:creationId xmlns:a16="http://schemas.microsoft.com/office/drawing/2014/main" id="{6217FDB1-B753-44EC-A168-4A26D92FF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443" y="323610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Machine Learning Icon 1870321">
            <a:extLst>
              <a:ext uri="{FF2B5EF4-FFF2-40B4-BE49-F238E27FC236}">
                <a16:creationId xmlns:a16="http://schemas.microsoft.com/office/drawing/2014/main" id="{CB130123-9D27-4AE1-ACE4-D65DB5018C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499" y="323610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omparison Icon 3858649">
            <a:extLst>
              <a:ext uri="{FF2B5EF4-FFF2-40B4-BE49-F238E27FC236}">
                <a16:creationId xmlns:a16="http://schemas.microsoft.com/office/drawing/2014/main" id="{004CF59C-D0E9-4F29-BFC0-94AD4F51C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338" y="3236109"/>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F0F3DE-0057-4D26-BBD8-C9A4F587DEF0}"/>
              </a:ext>
            </a:extLst>
          </p:cNvPr>
          <p:cNvSpPr txBox="1"/>
          <p:nvPr/>
        </p:nvSpPr>
        <p:spPr>
          <a:xfrm>
            <a:off x="876877" y="5380672"/>
            <a:ext cx="2803499"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 preprocessing and filtering</a:t>
            </a:r>
          </a:p>
        </p:txBody>
      </p:sp>
      <p:sp>
        <p:nvSpPr>
          <p:cNvPr id="8" name="TextBox 7">
            <a:extLst>
              <a:ext uri="{FF2B5EF4-FFF2-40B4-BE49-F238E27FC236}">
                <a16:creationId xmlns:a16="http://schemas.microsoft.com/office/drawing/2014/main" id="{F800BDB4-6A4F-44A4-BE4D-15E2AA755F15}"/>
              </a:ext>
            </a:extLst>
          </p:cNvPr>
          <p:cNvSpPr txBox="1"/>
          <p:nvPr/>
        </p:nvSpPr>
        <p:spPr>
          <a:xfrm>
            <a:off x="4541274" y="5380671"/>
            <a:ext cx="3613898" cy="646331"/>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 of algorithms and sentiment analysis (NLP and ML)</a:t>
            </a:r>
          </a:p>
        </p:txBody>
      </p:sp>
      <p:sp>
        <p:nvSpPr>
          <p:cNvPr id="11" name="Rectangle 10">
            <a:extLst>
              <a:ext uri="{FF2B5EF4-FFF2-40B4-BE49-F238E27FC236}">
                <a16:creationId xmlns:a16="http://schemas.microsoft.com/office/drawing/2014/main" id="{E87E8CFA-9A6E-4129-81FB-D42F22850490}"/>
              </a:ext>
            </a:extLst>
          </p:cNvPr>
          <p:cNvSpPr/>
          <p:nvPr/>
        </p:nvSpPr>
        <p:spPr>
          <a:xfrm>
            <a:off x="8662142" y="5380671"/>
            <a:ext cx="3529858" cy="923330"/>
          </a:xfrm>
          <a:prstGeom prst="rect">
            <a:avLst/>
          </a:prstGeom>
        </p:spPr>
        <p:txBody>
          <a:bodyPr wrap="square">
            <a:spAutoFit/>
          </a:bodyPr>
          <a:lstStyle/>
          <a:p>
            <a:pPr marL="285750" indent="-285750">
              <a:buFont typeface="Arial" panose="020B0604020202020204" pitchFamily="34" charset="0"/>
              <a:buChar char="•"/>
            </a:pPr>
            <a:r>
              <a:rPr lang="en-US" dirty="0"/>
              <a:t>Comparing different techniques to understand which is most suitable</a:t>
            </a:r>
          </a:p>
        </p:txBody>
      </p:sp>
    </p:spTree>
    <p:extLst>
      <p:ext uri="{BB962C8B-B14F-4D97-AF65-F5344CB8AC3E}">
        <p14:creationId xmlns:p14="http://schemas.microsoft.com/office/powerpoint/2010/main" val="243026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alphaModFix amt="17000"/>
          </a:blip>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AE61BE-5B7A-4E2C-8B31-DC2B76D51FD5}"/>
              </a:ext>
            </a:extLst>
          </p:cNvPr>
          <p:cNvSpPr txBox="1"/>
          <p:nvPr/>
        </p:nvSpPr>
        <p:spPr>
          <a:xfrm>
            <a:off x="378516" y="478582"/>
            <a:ext cx="4289196" cy="584775"/>
          </a:xfrm>
          <a:prstGeom prst="rect">
            <a:avLst/>
          </a:prstGeom>
          <a:noFill/>
        </p:spPr>
        <p:txBody>
          <a:bodyPr wrap="square" rtlCol="0">
            <a:spAutoFit/>
          </a:bodyPr>
          <a:lstStyle/>
          <a:p>
            <a:r>
              <a:rPr lang="en-US" sz="3200" b="1" dirty="0">
                <a:latin typeface="Arial Rounded MT Bold" panose="020F0704030504030204" pitchFamily="34" charset="0"/>
              </a:rPr>
              <a:t>Literature Review</a:t>
            </a:r>
          </a:p>
        </p:txBody>
      </p:sp>
      <p:sp>
        <p:nvSpPr>
          <p:cNvPr id="7" name="TextBox 6">
            <a:extLst>
              <a:ext uri="{FF2B5EF4-FFF2-40B4-BE49-F238E27FC236}">
                <a16:creationId xmlns:a16="http://schemas.microsoft.com/office/drawing/2014/main" id="{80CEA423-172D-44A1-9B59-C78A952DF403}"/>
              </a:ext>
            </a:extLst>
          </p:cNvPr>
          <p:cNvSpPr txBox="1"/>
          <p:nvPr/>
        </p:nvSpPr>
        <p:spPr>
          <a:xfrm>
            <a:off x="403123" y="1199535"/>
            <a:ext cx="9566787" cy="2616101"/>
          </a:xfrm>
          <a:prstGeom prst="rect">
            <a:avLst/>
          </a:prstGeom>
          <a:noFill/>
        </p:spPr>
        <p:txBody>
          <a:bodyPr wrap="square" rtlCol="0">
            <a:spAutoFit/>
          </a:bodyPr>
          <a:lstStyle/>
          <a:p>
            <a:r>
              <a:rPr lang="en-US" sz="2000" b="1" u="sng" dirty="0"/>
              <a:t>Techniques</a:t>
            </a:r>
          </a:p>
          <a:p>
            <a:pPr marL="285750" indent="-285750">
              <a:buFont typeface="Arial" panose="020B0604020202020204" pitchFamily="34" charset="0"/>
              <a:buChar char="•"/>
            </a:pPr>
            <a:r>
              <a:rPr lang="en-US" dirty="0"/>
              <a:t>Constructing lexical chain for processing text in sentiment analysis</a:t>
            </a:r>
          </a:p>
          <a:p>
            <a:pPr marL="285750" indent="-285750">
              <a:buFont typeface="Arial" panose="020B0604020202020204" pitchFamily="34" charset="0"/>
              <a:buChar char="•"/>
            </a:pPr>
            <a:r>
              <a:rPr lang="en-US" dirty="0"/>
              <a:t>Statistical approaches like domain knowledge driven analysis</a:t>
            </a:r>
          </a:p>
          <a:p>
            <a:pPr marL="285750" indent="-285750">
              <a:buFont typeface="Arial" panose="020B0604020202020204" pitchFamily="34" charset="0"/>
              <a:buChar char="•"/>
            </a:pPr>
            <a:r>
              <a:rPr lang="en-US" dirty="0"/>
              <a:t>Another paper used English–Bengali dictionary for creating a </a:t>
            </a:r>
            <a:r>
              <a:rPr lang="en-US" dirty="0" err="1"/>
              <a:t>sentiwordnet</a:t>
            </a:r>
            <a:r>
              <a:rPr lang="en-US" dirty="0"/>
              <a:t> for Bengali which consisted of 35,805 words created by them</a:t>
            </a:r>
          </a:p>
          <a:p>
            <a:pPr marL="285750" indent="-285750">
              <a:buFont typeface="Arial" panose="020B0604020202020204" pitchFamily="34" charset="0"/>
              <a:buChar char="•"/>
            </a:pPr>
            <a:r>
              <a:rPr lang="en-US" dirty="0"/>
              <a:t>One paper proposed a strategy for Tamil language. Three approaches are followed by their strategies which were: In-language Sentiment Analysis, Machine Translation, Resource based sentiment analysis.</a:t>
            </a:r>
          </a:p>
          <a:p>
            <a:endParaRPr lang="en-US" dirty="0"/>
          </a:p>
        </p:txBody>
      </p:sp>
      <p:sp>
        <p:nvSpPr>
          <p:cNvPr id="8" name="TextBox 7">
            <a:extLst>
              <a:ext uri="{FF2B5EF4-FFF2-40B4-BE49-F238E27FC236}">
                <a16:creationId xmlns:a16="http://schemas.microsoft.com/office/drawing/2014/main" id="{0263BC38-7522-4320-A29D-B1806044C609}"/>
              </a:ext>
            </a:extLst>
          </p:cNvPr>
          <p:cNvSpPr txBox="1"/>
          <p:nvPr/>
        </p:nvSpPr>
        <p:spPr>
          <a:xfrm>
            <a:off x="403123" y="3877191"/>
            <a:ext cx="9743768" cy="1231106"/>
          </a:xfrm>
          <a:prstGeom prst="rect">
            <a:avLst/>
          </a:prstGeom>
          <a:noFill/>
        </p:spPr>
        <p:txBody>
          <a:bodyPr wrap="square" rtlCol="0">
            <a:spAutoFit/>
          </a:bodyPr>
          <a:lstStyle/>
          <a:p>
            <a:r>
              <a:rPr lang="en-US" sz="2000" b="1" u="sng" dirty="0"/>
              <a:t>Discovery</a:t>
            </a:r>
          </a:p>
          <a:p>
            <a:pPr marL="285750" indent="-285750">
              <a:buFont typeface="Arial" panose="020B0604020202020204" pitchFamily="34" charset="0"/>
              <a:buChar char="•"/>
            </a:pPr>
            <a:r>
              <a:rPr lang="en-US" dirty="0"/>
              <a:t> They developed a Tamil </a:t>
            </a:r>
            <a:r>
              <a:rPr lang="en-US" dirty="0" err="1"/>
              <a:t>SentiWordnet</a:t>
            </a:r>
            <a:r>
              <a:rPr lang="en-US" dirty="0"/>
              <a:t> (TSWN) by replacing words of English wordnet by their Tamil  equivalents as it was inconsistent with English wordnet</a:t>
            </a:r>
          </a:p>
          <a:p>
            <a:pPr marL="285750" indent="-285750">
              <a:buFont typeface="Arial" panose="020B0604020202020204" pitchFamily="34" charset="0"/>
              <a:buChar char="•"/>
            </a:pPr>
            <a:r>
              <a:rPr lang="en-US" dirty="0"/>
              <a:t> A paper was able to get the better improved results by using SVM approaches and ML algorithms</a:t>
            </a:r>
          </a:p>
        </p:txBody>
      </p:sp>
      <p:pic>
        <p:nvPicPr>
          <p:cNvPr id="9" name="Picture 2" descr="technique Icon 2484529">
            <a:extLst>
              <a:ext uri="{FF2B5EF4-FFF2-40B4-BE49-F238E27FC236}">
                <a16:creationId xmlns:a16="http://schemas.microsoft.com/office/drawing/2014/main" id="{4364369B-1FD1-44E7-AE25-DD0881C3F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175" y="1137980"/>
            <a:ext cx="1604636" cy="16046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iscovery Icon 3858594">
            <a:extLst>
              <a:ext uri="{FF2B5EF4-FFF2-40B4-BE49-F238E27FC236}">
                <a16:creationId xmlns:a16="http://schemas.microsoft.com/office/drawing/2014/main" id="{E10EE090-F813-4FCC-9FCD-59E7AEA0C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838316">
            <a:off x="10149293" y="3934039"/>
            <a:ext cx="1414413" cy="141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alphaModFix amt="17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7CA5A5-D4BD-4B2D-830C-6D4C157730A1}"/>
              </a:ext>
            </a:extLst>
          </p:cNvPr>
          <p:cNvSpPr txBox="1"/>
          <p:nvPr/>
        </p:nvSpPr>
        <p:spPr>
          <a:xfrm>
            <a:off x="478465" y="382771"/>
            <a:ext cx="6762307" cy="861774"/>
          </a:xfrm>
          <a:prstGeom prst="rect">
            <a:avLst/>
          </a:prstGeom>
          <a:noFill/>
        </p:spPr>
        <p:txBody>
          <a:bodyPr wrap="square" rtlCol="0">
            <a:spAutoFit/>
          </a:bodyPr>
          <a:lstStyle/>
          <a:p>
            <a:r>
              <a:rPr lang="en-US" sz="3200" dirty="0">
                <a:latin typeface="Arial Rounded MT Bold" panose="020F0704030504030204" pitchFamily="34" charset="0"/>
              </a:rPr>
              <a:t>Data preprocessing and filtering</a:t>
            </a:r>
          </a:p>
          <a:p>
            <a:endParaRPr lang="en-US" dirty="0"/>
          </a:p>
        </p:txBody>
      </p:sp>
      <p:sp>
        <p:nvSpPr>
          <p:cNvPr id="4" name="Rectangle 3">
            <a:extLst>
              <a:ext uri="{FF2B5EF4-FFF2-40B4-BE49-F238E27FC236}">
                <a16:creationId xmlns:a16="http://schemas.microsoft.com/office/drawing/2014/main" id="{4B289EB8-43B1-47AD-A602-0FF98B5CF1E8}"/>
              </a:ext>
            </a:extLst>
          </p:cNvPr>
          <p:cNvSpPr/>
          <p:nvPr/>
        </p:nvSpPr>
        <p:spPr>
          <a:xfrm>
            <a:off x="2546496" y="1664928"/>
            <a:ext cx="2746747" cy="138754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a:t>
            </a:r>
            <a:r>
              <a:rPr lang="en-US" dirty="0" err="1">
                <a:solidFill>
                  <a:schemeClr val="tx1"/>
                </a:solidFill>
              </a:rPr>
              <a:t>stopwords</a:t>
            </a:r>
            <a:r>
              <a:rPr lang="en-US" dirty="0">
                <a:solidFill>
                  <a:schemeClr val="tx1"/>
                </a:solidFill>
              </a:rPr>
              <a:t> and special symbols</a:t>
            </a:r>
          </a:p>
        </p:txBody>
      </p:sp>
      <p:sp>
        <p:nvSpPr>
          <p:cNvPr id="6" name="Arrow: Right 5">
            <a:extLst>
              <a:ext uri="{FF2B5EF4-FFF2-40B4-BE49-F238E27FC236}">
                <a16:creationId xmlns:a16="http://schemas.microsoft.com/office/drawing/2014/main" id="{7006353F-2EAB-4DC6-A9EC-CF121C83201F}"/>
              </a:ext>
            </a:extLst>
          </p:cNvPr>
          <p:cNvSpPr/>
          <p:nvPr/>
        </p:nvSpPr>
        <p:spPr>
          <a:xfrm>
            <a:off x="1828801" y="2090699"/>
            <a:ext cx="531628" cy="425303"/>
          </a:xfrm>
          <a:prstGeom prst="rightArrow">
            <a:avLst>
              <a:gd name="adj1" fmla="val 50000"/>
              <a:gd name="adj2" fmla="val 55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6E2AB72-9EC4-4AF4-9F49-BD80ECD179AC}"/>
              </a:ext>
            </a:extLst>
          </p:cNvPr>
          <p:cNvSpPr txBox="1"/>
          <p:nvPr/>
        </p:nvSpPr>
        <p:spPr>
          <a:xfrm>
            <a:off x="680485" y="3005017"/>
            <a:ext cx="1148316" cy="369332"/>
          </a:xfrm>
          <a:prstGeom prst="rect">
            <a:avLst/>
          </a:prstGeom>
          <a:noFill/>
        </p:spPr>
        <p:txBody>
          <a:bodyPr wrap="square" rtlCol="0">
            <a:spAutoFit/>
          </a:bodyPr>
          <a:lstStyle/>
          <a:p>
            <a:r>
              <a:rPr lang="en-US" dirty="0"/>
              <a:t>Dataset</a:t>
            </a:r>
          </a:p>
        </p:txBody>
      </p:sp>
      <p:sp>
        <p:nvSpPr>
          <p:cNvPr id="8" name="Arrow: Right 7">
            <a:extLst>
              <a:ext uri="{FF2B5EF4-FFF2-40B4-BE49-F238E27FC236}">
                <a16:creationId xmlns:a16="http://schemas.microsoft.com/office/drawing/2014/main" id="{1FCCEC00-267A-485B-BF16-D2F1CA4700D3}"/>
              </a:ext>
            </a:extLst>
          </p:cNvPr>
          <p:cNvSpPr/>
          <p:nvPr/>
        </p:nvSpPr>
        <p:spPr>
          <a:xfrm>
            <a:off x="5606902" y="2143854"/>
            <a:ext cx="531628" cy="42530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09CEB9-0799-4875-B6EA-DBD6EDB9B520}"/>
              </a:ext>
            </a:extLst>
          </p:cNvPr>
          <p:cNvSpPr/>
          <p:nvPr/>
        </p:nvSpPr>
        <p:spPr>
          <a:xfrm>
            <a:off x="6452189" y="1685250"/>
            <a:ext cx="2746747" cy="1403501"/>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Splitting the review into positive, negative and neutral</a:t>
            </a:r>
          </a:p>
        </p:txBody>
      </p:sp>
      <p:sp>
        <p:nvSpPr>
          <p:cNvPr id="11" name="Arrow: Right 10">
            <a:extLst>
              <a:ext uri="{FF2B5EF4-FFF2-40B4-BE49-F238E27FC236}">
                <a16:creationId xmlns:a16="http://schemas.microsoft.com/office/drawing/2014/main" id="{1168EECE-6AAC-48DE-8F9F-846C8B679833}"/>
              </a:ext>
            </a:extLst>
          </p:cNvPr>
          <p:cNvSpPr/>
          <p:nvPr/>
        </p:nvSpPr>
        <p:spPr>
          <a:xfrm>
            <a:off x="9379690" y="2207652"/>
            <a:ext cx="531628" cy="42530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B66660F-38E0-4A23-B3FD-664583D56409}"/>
              </a:ext>
            </a:extLst>
          </p:cNvPr>
          <p:cNvSpPr txBox="1"/>
          <p:nvPr/>
        </p:nvSpPr>
        <p:spPr>
          <a:xfrm>
            <a:off x="9833343" y="2949871"/>
            <a:ext cx="1986517" cy="646331"/>
          </a:xfrm>
          <a:prstGeom prst="rect">
            <a:avLst/>
          </a:prstGeom>
          <a:noFill/>
        </p:spPr>
        <p:txBody>
          <a:bodyPr wrap="square" rtlCol="0">
            <a:spAutoFit/>
          </a:bodyPr>
          <a:lstStyle/>
          <a:p>
            <a:r>
              <a:rPr lang="en-US" dirty="0"/>
              <a:t>Preprocessed and filtered dataset</a:t>
            </a:r>
          </a:p>
        </p:txBody>
      </p:sp>
      <p:pic>
        <p:nvPicPr>
          <p:cNvPr id="15" name="Picture 14">
            <a:extLst>
              <a:ext uri="{FF2B5EF4-FFF2-40B4-BE49-F238E27FC236}">
                <a16:creationId xmlns:a16="http://schemas.microsoft.com/office/drawing/2014/main" id="{0D4B932D-80D0-4FB0-9795-168D28466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57" y="1614517"/>
            <a:ext cx="1544966" cy="1544966"/>
          </a:xfrm>
          <a:prstGeom prst="rect">
            <a:avLst/>
          </a:prstGeom>
        </p:spPr>
      </p:pic>
      <p:pic>
        <p:nvPicPr>
          <p:cNvPr id="17" name="Picture 16">
            <a:extLst>
              <a:ext uri="{FF2B5EF4-FFF2-40B4-BE49-F238E27FC236}">
                <a16:creationId xmlns:a16="http://schemas.microsoft.com/office/drawing/2014/main" id="{13D56448-8489-407C-8C40-50AA5F7D3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786" y="1567570"/>
            <a:ext cx="1467292" cy="1467292"/>
          </a:xfrm>
          <a:prstGeom prst="rect">
            <a:avLst/>
          </a:prstGeom>
        </p:spPr>
      </p:pic>
      <p:pic>
        <p:nvPicPr>
          <p:cNvPr id="18" name="Picture 17">
            <a:extLst>
              <a:ext uri="{FF2B5EF4-FFF2-40B4-BE49-F238E27FC236}">
                <a16:creationId xmlns:a16="http://schemas.microsoft.com/office/drawing/2014/main" id="{7788FEF3-3482-4BD9-B55F-6FB0E8EC8CD0}"/>
              </a:ext>
            </a:extLst>
          </p:cNvPr>
          <p:cNvPicPr>
            <a:picLocks noChangeAspect="1"/>
          </p:cNvPicPr>
          <p:nvPr/>
        </p:nvPicPr>
        <p:blipFill>
          <a:blip r:embed="rId5"/>
          <a:stretch>
            <a:fillRect/>
          </a:stretch>
        </p:blipFill>
        <p:spPr>
          <a:xfrm>
            <a:off x="1381678" y="3988060"/>
            <a:ext cx="8982075" cy="2114550"/>
          </a:xfrm>
          <a:prstGeom prst="rect">
            <a:avLst/>
          </a:prstGeom>
        </p:spPr>
      </p:pic>
      <p:pic>
        <p:nvPicPr>
          <p:cNvPr id="19" name="Picture 18">
            <a:extLst>
              <a:ext uri="{FF2B5EF4-FFF2-40B4-BE49-F238E27FC236}">
                <a16:creationId xmlns:a16="http://schemas.microsoft.com/office/drawing/2014/main" id="{6F012BDB-743C-4EB3-8CF8-C7A84E063CC4}"/>
              </a:ext>
            </a:extLst>
          </p:cNvPr>
          <p:cNvPicPr>
            <a:picLocks noChangeAspect="1"/>
          </p:cNvPicPr>
          <p:nvPr/>
        </p:nvPicPr>
        <p:blipFill>
          <a:blip r:embed="rId6"/>
          <a:stretch>
            <a:fillRect/>
          </a:stretch>
        </p:blipFill>
        <p:spPr>
          <a:xfrm>
            <a:off x="1727789" y="4362057"/>
            <a:ext cx="9448800" cy="2028825"/>
          </a:xfrm>
          <a:prstGeom prst="rect">
            <a:avLst/>
          </a:prstGeom>
        </p:spPr>
      </p:pic>
    </p:spTree>
    <p:extLst>
      <p:ext uri="{BB962C8B-B14F-4D97-AF65-F5344CB8AC3E}">
        <p14:creationId xmlns:p14="http://schemas.microsoft.com/office/powerpoint/2010/main" val="14644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fill="hold"/>
                                        <p:tgtEl>
                                          <p:spTgt spid="11"/>
                                        </p:tgtEl>
                                        <p:attrNameLst>
                                          <p:attrName>ppt_w</p:attrName>
                                        </p:attrNameLst>
                                      </p:cBhvr>
                                      <p:tavLst>
                                        <p:tav tm="0">
                                          <p:val>
                                            <p:fltVal val="0"/>
                                          </p:val>
                                        </p:tav>
                                        <p:tav tm="100000">
                                          <p:val>
                                            <p:strVal val="#ppt_w"/>
                                          </p:val>
                                        </p:tav>
                                      </p:tavLst>
                                    </p:anim>
                                    <p:anim calcmode="lin" valueType="num">
                                      <p:cBhvr>
                                        <p:cTn id="48" dur="500" fill="hold"/>
                                        <p:tgtEl>
                                          <p:spTgt spid="11"/>
                                        </p:tgtEl>
                                        <p:attrNameLst>
                                          <p:attrName>ppt_h</p:attrName>
                                        </p:attrNameLst>
                                      </p:cBhvr>
                                      <p:tavLst>
                                        <p:tav tm="0">
                                          <p:val>
                                            <p:fltVal val="0"/>
                                          </p:val>
                                        </p:tav>
                                        <p:tav tm="100000">
                                          <p:val>
                                            <p:strVal val="#ppt_h"/>
                                          </p:val>
                                        </p:tav>
                                      </p:tavLst>
                                    </p:anim>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additive="base">
                                        <p:cTn id="66" dur="500" fill="hold"/>
                                        <p:tgtEl>
                                          <p:spTgt spid="18"/>
                                        </p:tgtEl>
                                        <p:attrNameLst>
                                          <p:attrName>ppt_x</p:attrName>
                                        </p:attrNameLst>
                                      </p:cBhvr>
                                      <p:tavLst>
                                        <p:tav tm="0">
                                          <p:val>
                                            <p:strVal val="#ppt_x"/>
                                          </p:val>
                                        </p:tav>
                                        <p:tav tm="100000">
                                          <p:val>
                                            <p:strVal val="#ppt_x"/>
                                          </p:val>
                                        </p:tav>
                                      </p:tavLst>
                                    </p:anim>
                                    <p:anim calcmode="lin" valueType="num">
                                      <p:cBhvr additive="base">
                                        <p:cTn id="6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ppt_x"/>
                                          </p:val>
                                        </p:tav>
                                        <p:tav tm="100000">
                                          <p:val>
                                            <p:strVal val="#ppt_x"/>
                                          </p:val>
                                        </p:tav>
                                      </p:tavLst>
                                    </p:anim>
                                    <p:anim calcmode="lin" valueType="num">
                                      <p:cBhvr additive="base">
                                        <p:cTn id="7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animBg="1"/>
      <p:bldP spid="11"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B9B77-E7D9-4FE7-A5D1-44F7400EBEE4}"/>
              </a:ext>
            </a:extLst>
          </p:cNvPr>
          <p:cNvSpPr txBox="1"/>
          <p:nvPr/>
        </p:nvSpPr>
        <p:spPr>
          <a:xfrm>
            <a:off x="478465" y="382771"/>
            <a:ext cx="3072809" cy="861774"/>
          </a:xfrm>
          <a:prstGeom prst="rect">
            <a:avLst/>
          </a:prstGeom>
          <a:noFill/>
        </p:spPr>
        <p:txBody>
          <a:bodyPr wrap="square" rtlCol="0">
            <a:spAutoFit/>
          </a:bodyPr>
          <a:lstStyle/>
          <a:p>
            <a:r>
              <a:rPr lang="en-US" sz="3200" dirty="0">
                <a:latin typeface="Arial Rounded MT Bold" panose="020F0704030504030204" pitchFamily="34" charset="0"/>
              </a:rPr>
              <a:t>Classification</a:t>
            </a:r>
          </a:p>
          <a:p>
            <a:endParaRPr lang="en-US" dirty="0"/>
          </a:p>
        </p:txBody>
      </p:sp>
      <p:pic>
        <p:nvPicPr>
          <p:cNvPr id="5" name="Picture 4">
            <a:extLst>
              <a:ext uri="{FF2B5EF4-FFF2-40B4-BE49-F238E27FC236}">
                <a16:creationId xmlns:a16="http://schemas.microsoft.com/office/drawing/2014/main" id="{585B7E29-9FAE-449B-BE2D-D2771049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117" y="4386690"/>
            <a:ext cx="2123988" cy="2123988"/>
          </a:xfrm>
          <a:prstGeom prst="rect">
            <a:avLst/>
          </a:prstGeom>
        </p:spPr>
      </p:pic>
      <p:sp>
        <p:nvSpPr>
          <p:cNvPr id="6" name="TextBox 5">
            <a:extLst>
              <a:ext uri="{FF2B5EF4-FFF2-40B4-BE49-F238E27FC236}">
                <a16:creationId xmlns:a16="http://schemas.microsoft.com/office/drawing/2014/main" id="{7C6B6E6E-C284-4C7F-B8B1-8944C60E337A}"/>
              </a:ext>
            </a:extLst>
          </p:cNvPr>
          <p:cNvSpPr txBox="1"/>
          <p:nvPr/>
        </p:nvSpPr>
        <p:spPr>
          <a:xfrm>
            <a:off x="669851" y="1339702"/>
            <a:ext cx="10728251" cy="3046988"/>
          </a:xfrm>
          <a:prstGeom prst="rect">
            <a:avLst/>
          </a:prstGeom>
          <a:noFill/>
        </p:spPr>
        <p:txBody>
          <a:bodyPr wrap="square" rtlCol="0">
            <a:spAutoFit/>
          </a:bodyPr>
          <a:lstStyle/>
          <a:p>
            <a:r>
              <a:rPr lang="en-US" sz="2400" dirty="0"/>
              <a:t>A machine Learning approach is taken for the implementation algorithms for training and accuracy purpose. The algorithms were;</a:t>
            </a:r>
          </a:p>
          <a:p>
            <a:endParaRPr lang="en-US" sz="2400" dirty="0"/>
          </a:p>
          <a:p>
            <a:pPr marL="285750" indent="-285750">
              <a:buFont typeface="Arial" panose="020B0604020202020204" pitchFamily="34" charset="0"/>
              <a:buChar char="•"/>
            </a:pPr>
            <a:r>
              <a:rPr lang="en-US" sz="2400" dirty="0"/>
              <a:t>Random forest is a group learning method for the task of classification that operates by creating decision trees at training time</a:t>
            </a:r>
          </a:p>
          <a:p>
            <a:endParaRPr lang="en-US" sz="2400" dirty="0"/>
          </a:p>
          <a:p>
            <a:pPr marL="285750" indent="-285750">
              <a:buFont typeface="Arial" panose="020B0604020202020204" pitchFamily="34" charset="0"/>
              <a:buChar char="•"/>
            </a:pPr>
            <a:r>
              <a:rPr lang="en-US" sz="2400" dirty="0"/>
              <a:t>SVM stands for Support Vector Machine. It is a learning model with associated learning algorithm that examines the data for classification purpose.</a:t>
            </a:r>
          </a:p>
        </p:txBody>
      </p:sp>
    </p:spTree>
    <p:extLst>
      <p:ext uri="{BB962C8B-B14F-4D97-AF65-F5344CB8AC3E}">
        <p14:creationId xmlns:p14="http://schemas.microsoft.com/office/powerpoint/2010/main" val="420340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5">
            <a:alphaModFix amt="17000"/>
          </a:blip>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E4619-C98D-415D-88BF-997382516B1F}"/>
              </a:ext>
            </a:extLst>
          </p:cNvPr>
          <p:cNvSpPr txBox="1"/>
          <p:nvPr/>
        </p:nvSpPr>
        <p:spPr>
          <a:xfrm>
            <a:off x="478465" y="382771"/>
            <a:ext cx="5146158" cy="861774"/>
          </a:xfrm>
          <a:prstGeom prst="rect">
            <a:avLst/>
          </a:prstGeom>
          <a:noFill/>
        </p:spPr>
        <p:txBody>
          <a:bodyPr wrap="square" rtlCol="0">
            <a:spAutoFit/>
          </a:bodyPr>
          <a:lstStyle/>
          <a:p>
            <a:r>
              <a:rPr lang="en-US" sz="3200" dirty="0">
                <a:latin typeface="Arial Rounded MT Bold" panose="020F0704030504030204" pitchFamily="34" charset="0"/>
              </a:rPr>
              <a:t>Performance Evaluation</a:t>
            </a:r>
          </a:p>
          <a:p>
            <a:endParaRPr lang="en-US" dirty="0"/>
          </a:p>
        </p:txBody>
      </p:sp>
      <p:pic>
        <p:nvPicPr>
          <p:cNvPr id="5" name="Picture 4">
            <a:extLst>
              <a:ext uri="{FF2B5EF4-FFF2-40B4-BE49-F238E27FC236}">
                <a16:creationId xmlns:a16="http://schemas.microsoft.com/office/drawing/2014/main" id="{32441B35-346A-4D38-9F25-D00FF7740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0930" y="4425939"/>
            <a:ext cx="2091070" cy="2165498"/>
          </a:xfrm>
          <a:prstGeom prst="rect">
            <a:avLst/>
          </a:prstGeom>
        </p:spPr>
      </p:pic>
      <p:pic>
        <p:nvPicPr>
          <p:cNvPr id="6" name="Picture 5">
            <a:extLst>
              <a:ext uri="{FF2B5EF4-FFF2-40B4-BE49-F238E27FC236}">
                <a16:creationId xmlns:a16="http://schemas.microsoft.com/office/drawing/2014/main" id="{5E230122-C288-4EF7-A469-2AF6A729475B}"/>
              </a:ext>
            </a:extLst>
          </p:cNvPr>
          <p:cNvPicPr>
            <a:picLocks noChangeAspect="1"/>
          </p:cNvPicPr>
          <p:nvPr/>
        </p:nvPicPr>
        <p:blipFill>
          <a:blip r:embed="rId7"/>
          <a:stretch>
            <a:fillRect/>
          </a:stretch>
        </p:blipFill>
        <p:spPr>
          <a:xfrm>
            <a:off x="606409" y="1197057"/>
            <a:ext cx="5018214" cy="5394380"/>
          </a:xfrm>
          <a:prstGeom prst="rect">
            <a:avLst/>
          </a:prstGeom>
        </p:spPr>
      </p:pic>
      <p:sp>
        <p:nvSpPr>
          <p:cNvPr id="7" name="TextBox 6">
            <a:extLst>
              <a:ext uri="{FF2B5EF4-FFF2-40B4-BE49-F238E27FC236}">
                <a16:creationId xmlns:a16="http://schemas.microsoft.com/office/drawing/2014/main" id="{6D13234F-8B34-4403-8067-CAE2002DFEBE}"/>
              </a:ext>
            </a:extLst>
          </p:cNvPr>
          <p:cNvSpPr txBox="1"/>
          <p:nvPr/>
        </p:nvSpPr>
        <p:spPr>
          <a:xfrm>
            <a:off x="6241311" y="1244545"/>
            <a:ext cx="3732029" cy="2957861"/>
          </a:xfrm>
          <a:prstGeom prst="rect">
            <a:avLst/>
          </a:prstGeom>
          <a:noFill/>
        </p:spPr>
        <p:txBody>
          <a:bodyPr wrap="square" rtlCol="0">
            <a:spAutoFit/>
          </a:bodyPr>
          <a:lstStyle/>
          <a:p>
            <a:pPr>
              <a:lnSpc>
                <a:spcPct val="150000"/>
              </a:lnSpc>
            </a:pPr>
            <a:r>
              <a:rPr lang="en-US" b="1" dirty="0"/>
              <a:t>The final step of the sentiment analysis process for the Bangla movie review is performance evaluation. In this the performance would be evaluated on the basis of different</a:t>
            </a:r>
          </a:p>
          <a:p>
            <a:pPr>
              <a:lnSpc>
                <a:spcPct val="150000"/>
              </a:lnSpc>
            </a:pPr>
            <a:r>
              <a:rPr lang="en-US" b="1" dirty="0"/>
              <a:t>metrics such as “Precision”, “Recall”, “Accuracy” and “</a:t>
            </a:r>
            <a:r>
              <a:rPr lang="en-US" b="1" dirty="0" err="1"/>
              <a:t>Fmeasure</a:t>
            </a:r>
            <a:r>
              <a:rPr lang="en-US" b="1" dirty="0"/>
              <a:t>”</a:t>
            </a:r>
          </a:p>
        </p:txBody>
      </p:sp>
      <p:pic>
        <p:nvPicPr>
          <p:cNvPr id="8" name="Audio 7">
            <a:hlinkClick r:id="" action="ppaction://media"/>
            <a:extLst>
              <a:ext uri="{FF2B5EF4-FFF2-40B4-BE49-F238E27FC236}">
                <a16:creationId xmlns:a16="http://schemas.microsoft.com/office/drawing/2014/main" id="{4F48E5E4-F2B4-4970-9754-5BFE672076B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47818621"/>
      </p:ext>
    </p:extLst>
  </p:cSld>
  <p:clrMapOvr>
    <a:masterClrMapping/>
  </p:clrMapOvr>
  <mc:AlternateContent xmlns:mc="http://schemas.openxmlformats.org/markup-compatibility/2006" xmlns:p14="http://schemas.microsoft.com/office/powerpoint/2010/main">
    <mc:Choice Requires="p14">
      <p:transition spd="slow" p14:dur="2000" advTm="21743"/>
    </mc:Choice>
    <mc:Fallback xmlns="">
      <p:transition spd="slow" advTm="21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5">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468E4-8F89-4F19-87A4-791B70E5AF07}"/>
              </a:ext>
            </a:extLst>
          </p:cNvPr>
          <p:cNvSpPr txBox="1"/>
          <p:nvPr/>
        </p:nvSpPr>
        <p:spPr>
          <a:xfrm>
            <a:off x="1031358" y="827677"/>
            <a:ext cx="5210337" cy="861774"/>
          </a:xfrm>
          <a:prstGeom prst="rect">
            <a:avLst/>
          </a:prstGeom>
          <a:noFill/>
        </p:spPr>
        <p:txBody>
          <a:bodyPr wrap="square" rtlCol="0">
            <a:spAutoFit/>
          </a:bodyPr>
          <a:lstStyle/>
          <a:p>
            <a:r>
              <a:rPr lang="en-US" sz="3200" dirty="0">
                <a:latin typeface="Arial Rounded MT Bold" panose="020F0704030504030204" pitchFamily="34" charset="0"/>
              </a:rPr>
              <a:t>Results: classification</a:t>
            </a:r>
          </a:p>
          <a:p>
            <a:endParaRPr lang="en-US" dirty="0"/>
          </a:p>
        </p:txBody>
      </p:sp>
      <p:pic>
        <p:nvPicPr>
          <p:cNvPr id="5" name="Picture 4">
            <a:extLst>
              <a:ext uri="{FF2B5EF4-FFF2-40B4-BE49-F238E27FC236}">
                <a16:creationId xmlns:a16="http://schemas.microsoft.com/office/drawing/2014/main" id="{EB4C03EE-1F95-45AD-84C7-C4E16EEB5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879" y="264527"/>
            <a:ext cx="1126301" cy="1126301"/>
          </a:xfrm>
          <a:prstGeom prst="rect">
            <a:avLst/>
          </a:prstGeom>
        </p:spPr>
      </p:pic>
      <p:pic>
        <p:nvPicPr>
          <p:cNvPr id="3" name="Picture 2">
            <a:extLst>
              <a:ext uri="{FF2B5EF4-FFF2-40B4-BE49-F238E27FC236}">
                <a16:creationId xmlns:a16="http://schemas.microsoft.com/office/drawing/2014/main" id="{F6B8371C-0D39-4DED-9F18-C0AC8955B172}"/>
              </a:ext>
            </a:extLst>
          </p:cNvPr>
          <p:cNvPicPr>
            <a:picLocks noChangeAspect="1"/>
          </p:cNvPicPr>
          <p:nvPr/>
        </p:nvPicPr>
        <p:blipFill>
          <a:blip r:embed="rId7"/>
          <a:stretch>
            <a:fillRect/>
          </a:stretch>
        </p:blipFill>
        <p:spPr>
          <a:xfrm>
            <a:off x="605677" y="1953978"/>
            <a:ext cx="5049919" cy="4076345"/>
          </a:xfrm>
          <a:prstGeom prst="rect">
            <a:avLst/>
          </a:prstGeom>
        </p:spPr>
      </p:pic>
      <p:pic>
        <p:nvPicPr>
          <p:cNvPr id="7" name="Picture 6">
            <a:extLst>
              <a:ext uri="{FF2B5EF4-FFF2-40B4-BE49-F238E27FC236}">
                <a16:creationId xmlns:a16="http://schemas.microsoft.com/office/drawing/2014/main" id="{FAC1A7C4-1700-44FC-91F0-4BBBD52F6D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953977"/>
            <a:ext cx="5432370" cy="4076345"/>
          </a:xfrm>
          <a:prstGeom prst="rect">
            <a:avLst/>
          </a:prstGeom>
        </p:spPr>
      </p:pic>
      <p:pic>
        <p:nvPicPr>
          <p:cNvPr id="10" name="Audio 9">
            <a:hlinkClick r:id="" action="ppaction://media"/>
            <a:extLst>
              <a:ext uri="{FF2B5EF4-FFF2-40B4-BE49-F238E27FC236}">
                <a16:creationId xmlns:a16="http://schemas.microsoft.com/office/drawing/2014/main" id="{D7199B9B-DF69-4F66-A802-70F9A6A5B61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55801682"/>
      </p:ext>
    </p:extLst>
  </p:cSld>
  <p:clrMapOvr>
    <a:masterClrMapping/>
  </p:clrMapOvr>
  <mc:AlternateContent xmlns:mc="http://schemas.openxmlformats.org/markup-compatibility/2006" xmlns:p14="http://schemas.microsoft.com/office/powerpoint/2010/main">
    <mc:Choice Requires="p14">
      <p:transition spd="slow" p14:dur="2000" advTm="64475"/>
    </mc:Choice>
    <mc:Fallback xmlns="">
      <p:transition spd="slow" advTm="6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mt="17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468E4-8F89-4F19-87A4-791B70E5AF07}"/>
              </a:ext>
            </a:extLst>
          </p:cNvPr>
          <p:cNvSpPr txBox="1"/>
          <p:nvPr/>
        </p:nvSpPr>
        <p:spPr>
          <a:xfrm>
            <a:off x="1031358" y="827677"/>
            <a:ext cx="4125433" cy="1354217"/>
          </a:xfrm>
          <a:prstGeom prst="rect">
            <a:avLst/>
          </a:prstGeom>
          <a:noFill/>
        </p:spPr>
        <p:txBody>
          <a:bodyPr wrap="square" rtlCol="0">
            <a:spAutoFit/>
          </a:bodyPr>
          <a:lstStyle/>
          <a:p>
            <a:r>
              <a:rPr lang="en-US" sz="3200" dirty="0">
                <a:latin typeface="Arial Rounded MT Bold" panose="020F0704030504030204" pitchFamily="34" charset="0"/>
              </a:rPr>
              <a:t>Results: Machine learning algorithms</a:t>
            </a:r>
          </a:p>
          <a:p>
            <a:endParaRPr lang="en-US" dirty="0"/>
          </a:p>
        </p:txBody>
      </p:sp>
      <p:pic>
        <p:nvPicPr>
          <p:cNvPr id="5" name="Picture 4">
            <a:extLst>
              <a:ext uri="{FF2B5EF4-FFF2-40B4-BE49-F238E27FC236}">
                <a16:creationId xmlns:a16="http://schemas.microsoft.com/office/drawing/2014/main" id="{EB4C03EE-1F95-45AD-84C7-C4E16EEB5C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879" y="264527"/>
            <a:ext cx="1126301" cy="1126301"/>
          </a:xfrm>
          <a:prstGeom prst="rect">
            <a:avLst/>
          </a:prstGeom>
        </p:spPr>
      </p:pic>
      <p:graphicFrame>
        <p:nvGraphicFramePr>
          <p:cNvPr id="8" name="Table 7">
            <a:extLst>
              <a:ext uri="{FF2B5EF4-FFF2-40B4-BE49-F238E27FC236}">
                <a16:creationId xmlns:a16="http://schemas.microsoft.com/office/drawing/2014/main" id="{192BB574-49C6-47F0-AF76-E153EE4F71C3}"/>
              </a:ext>
            </a:extLst>
          </p:cNvPr>
          <p:cNvGraphicFramePr>
            <a:graphicFrameLocks noGrp="1"/>
          </p:cNvGraphicFramePr>
          <p:nvPr>
            <p:extLst>
              <p:ext uri="{D42A27DB-BD31-4B8C-83A1-F6EECF244321}">
                <p14:modId xmlns:p14="http://schemas.microsoft.com/office/powerpoint/2010/main" val="3459582815"/>
              </p:ext>
            </p:extLst>
          </p:nvPr>
        </p:nvGraphicFramePr>
        <p:xfrm>
          <a:off x="5061094" y="472506"/>
          <a:ext cx="7036985" cy="6130928"/>
        </p:xfrm>
        <a:graphic>
          <a:graphicData uri="http://schemas.openxmlformats.org/drawingml/2006/table">
            <a:tbl>
              <a:tblPr firstRow="1" bandRow="1">
                <a:tableStyleId>{5940675A-B579-460E-94D1-54222C63F5DA}</a:tableStyleId>
              </a:tblPr>
              <a:tblGrid>
                <a:gridCol w="1407397">
                  <a:extLst>
                    <a:ext uri="{9D8B030D-6E8A-4147-A177-3AD203B41FA5}">
                      <a16:colId xmlns:a16="http://schemas.microsoft.com/office/drawing/2014/main" val="1308031349"/>
                    </a:ext>
                  </a:extLst>
                </a:gridCol>
                <a:gridCol w="1407397">
                  <a:extLst>
                    <a:ext uri="{9D8B030D-6E8A-4147-A177-3AD203B41FA5}">
                      <a16:colId xmlns:a16="http://schemas.microsoft.com/office/drawing/2014/main" val="4255062401"/>
                    </a:ext>
                  </a:extLst>
                </a:gridCol>
                <a:gridCol w="1407397">
                  <a:extLst>
                    <a:ext uri="{9D8B030D-6E8A-4147-A177-3AD203B41FA5}">
                      <a16:colId xmlns:a16="http://schemas.microsoft.com/office/drawing/2014/main" val="2266166327"/>
                    </a:ext>
                  </a:extLst>
                </a:gridCol>
                <a:gridCol w="1407397">
                  <a:extLst>
                    <a:ext uri="{9D8B030D-6E8A-4147-A177-3AD203B41FA5}">
                      <a16:colId xmlns:a16="http://schemas.microsoft.com/office/drawing/2014/main" val="771889802"/>
                    </a:ext>
                  </a:extLst>
                </a:gridCol>
                <a:gridCol w="1407397">
                  <a:extLst>
                    <a:ext uri="{9D8B030D-6E8A-4147-A177-3AD203B41FA5}">
                      <a16:colId xmlns:a16="http://schemas.microsoft.com/office/drawing/2014/main" val="648246260"/>
                    </a:ext>
                  </a:extLst>
                </a:gridCol>
              </a:tblGrid>
              <a:tr h="348110">
                <a:tc>
                  <a:txBody>
                    <a:bodyPr/>
                    <a:lstStyle/>
                    <a:p>
                      <a:pPr marL="0" marR="0">
                        <a:lnSpc>
                          <a:spcPct val="107000"/>
                        </a:lnSpc>
                        <a:spcBef>
                          <a:spcPts val="0"/>
                        </a:spcBef>
                        <a:spcAft>
                          <a:spcPts val="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Algorithm</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Dataset</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Parameter</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Result (in %)</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4796391"/>
                  </a:ext>
                </a:extLst>
              </a:tr>
              <a:tr h="1309949">
                <a:tc>
                  <a:txBody>
                    <a:bodyPr/>
                    <a:lstStyle/>
                    <a:p>
                      <a:pPr marL="0" marR="0">
                        <a:spcBef>
                          <a:spcPts val="0"/>
                        </a:spcBef>
                        <a:spcAft>
                          <a:spcPts val="0"/>
                        </a:spcAft>
                      </a:pPr>
                      <a:r>
                        <a:rPr lang="en-US" sz="120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Approach 1</a:t>
                      </a:r>
                      <a:endParaRPr lang="en-US" sz="1200" b="1">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Resource Based</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Machine Learning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Lexical Resources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2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Annotated Nepali Text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Precision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Recall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Precision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Recall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47.2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54.8</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23.6</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70.2</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6691896"/>
                  </a:ext>
                </a:extLst>
              </a:tr>
              <a:tr h="730846">
                <a:tc>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Approach 2</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SVM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IMDB.com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Accuracy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89.65</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72.41</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45992727"/>
                  </a:ext>
                </a:extLst>
              </a:tr>
              <a:tr h="1633237">
                <a:tc rowSpan="2">
                  <a:txBody>
                    <a:bodyPr/>
                    <a:lstStyle/>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Proposed</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2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Approach</a:t>
                      </a: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RF</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200"/>
                        </a:spcAft>
                      </a:pP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br>
                        <a:rPr lang="en-US" sz="1200">
                          <a:effectLst/>
                          <a:latin typeface="Calibri" panose="020F0502020204030204" pitchFamily="34" charset="0"/>
                          <a:ea typeface="Calibri" panose="020F0502020204030204" pitchFamily="34" charset="0"/>
                          <a:cs typeface="Times New Roman" panose="02020603050405020304" pitchFamily="18" charset="0"/>
                        </a:rPr>
                      </a:b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YouTube.com</a:t>
                      </a:r>
                    </a:p>
                    <a:p>
                      <a:pPr marL="0" marR="0">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Facebook.com </a:t>
                      </a:r>
                    </a:p>
                    <a:p>
                      <a:pPr marL="0" marR="0">
                        <a:lnSpc>
                          <a:spcPct val="107000"/>
                        </a:lnSpc>
                        <a:spcBef>
                          <a:spcPts val="0"/>
                        </a:spcBef>
                        <a:spcAft>
                          <a:spcPts val="12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1200"/>
                        </a:spcAft>
                      </a:pPr>
                      <a:br>
                        <a:rPr lang="en-US" sz="1200" dirty="0">
                          <a:effectLst/>
                          <a:latin typeface="Calibri" panose="020F0502020204030204" pitchFamily="34" charset="0"/>
                          <a:ea typeface="Calibri" panose="020F0502020204030204" pitchFamily="34"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Precision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Recall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F-Measure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Accuracy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2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txBody>
                  <a:tcPr/>
                </a:tc>
                <a:tc>
                  <a:txBody>
                    <a:bodyPr/>
                    <a:lstStyle/>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88.77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87.97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88.53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91.07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a:txBody>
                  <a:tcPr/>
                </a:tc>
                <a:extLst>
                  <a:ext uri="{0D108BD9-81ED-4DB2-BD59-A6C34878D82A}">
                    <a16:rowId xmlns:a16="http://schemas.microsoft.com/office/drawing/2014/main" val="3520593913"/>
                  </a:ext>
                </a:extLst>
              </a:tr>
              <a:tr h="1983677">
                <a:tc vMerge="1">
                  <a:txBody>
                    <a:bodyPr/>
                    <a:lstStyle/>
                    <a:p>
                      <a:endParaRPr lang="en-US"/>
                    </a:p>
                  </a:txBody>
                  <a:tcPr/>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0" marR="0"/>
                      <a:r>
                        <a:rPr lang="en-US" sz="1200" dirty="0">
                          <a:solidFill>
                            <a:srgbClr val="000000"/>
                          </a:solidFill>
                          <a:effectLst/>
                          <a:latin typeface="Arial" panose="020B0604020202020204" pitchFamily="34" charset="0"/>
                          <a:ea typeface="Times New Roman" panose="02020603050405020304" pitchFamily="18" charset="0"/>
                        </a:rPr>
                        <a:t>SVM</a:t>
                      </a:r>
                      <a:endParaRPr lang="en-US" sz="1200" dirty="0">
                        <a:effectLst/>
                        <a:latin typeface="Times New Roman" panose="02020603050405020304" pitchFamily="18" charset="0"/>
                        <a:ea typeface="Times New Roman" panose="02020603050405020304" pitchFamily="18" charset="0"/>
                      </a:endParaRPr>
                    </a:p>
                  </a:txBody>
                  <a:tcPr marL="68580" marR="68580"/>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YouTube.com</a:t>
                      </a:r>
                    </a:p>
                    <a:p>
                      <a:pPr marL="0" marR="0">
                        <a:spcBef>
                          <a:spcPts val="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rPr>
                        <a:t>Facebook.com </a:t>
                      </a:r>
                    </a:p>
                    <a:p>
                      <a:pPr marL="0" marR="0"/>
                      <a:r>
                        <a:rPr lang="en-US" sz="1200" dirty="0">
                          <a:solidFill>
                            <a:srgbClr val="000000"/>
                          </a:solidFill>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txBody>
                  <a:tcPr marL="68580" marR="68580"/>
                </a:tc>
                <a:tc>
                  <a:txBody>
                    <a:bodyPr/>
                    <a:lstStyle/>
                    <a:p>
                      <a:pPr marL="0" marR="0">
                        <a:lnSpc>
                          <a:spcPct val="107000"/>
                        </a:lnSpc>
                        <a:spcBef>
                          <a:spcPts val="0"/>
                        </a:spcBef>
                        <a:spcAft>
                          <a:spcPts val="1200"/>
                        </a:spcAft>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Precision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Recall</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F-Measure</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Accuracy</a:t>
                      </a:r>
                      <a:endParaRPr lang="en-US" sz="1200" dirty="0">
                        <a:effectLst/>
                        <a:latin typeface="Times New Roman" panose="02020603050405020304" pitchFamily="18" charset="0"/>
                        <a:ea typeface="Times New Roman" panose="02020603050405020304" pitchFamily="18" charset="0"/>
                      </a:endParaRPr>
                    </a:p>
                  </a:txBody>
                  <a:tcPr marL="68580" marR="68580"/>
                </a:tc>
                <a:tc>
                  <a:txBody>
                    <a:bodyPr/>
                    <a:lstStyle/>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88.77</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87.97</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88.53</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200" dirty="0">
                          <a:solidFill>
                            <a:srgbClr val="000000"/>
                          </a:solidFill>
                          <a:effectLst/>
                          <a:latin typeface="Arial" panose="020B0604020202020204" pitchFamily="34" charset="0"/>
                          <a:ea typeface="Times New Roman" panose="02020603050405020304" pitchFamily="18" charset="0"/>
                        </a:rPr>
                        <a:t>89.73</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1200"/>
                        </a:spcAft>
                      </a:pP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US" sz="1200" dirty="0">
                          <a:effectLst/>
                          <a:latin typeface="Calibri" panose="020F0502020204030204" pitchFamily="34" charset="0"/>
                          <a:ea typeface="Calibri" panose="020F0502020204030204" pitchFamily="34"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a:tc>
                <a:extLst>
                  <a:ext uri="{0D108BD9-81ED-4DB2-BD59-A6C34878D82A}">
                    <a16:rowId xmlns:a16="http://schemas.microsoft.com/office/drawing/2014/main" val="1631464520"/>
                  </a:ext>
                </a:extLst>
              </a:tr>
            </a:tbl>
          </a:graphicData>
        </a:graphic>
      </p:graphicFrame>
      <p:sp>
        <p:nvSpPr>
          <p:cNvPr id="9" name="TextBox 8">
            <a:extLst>
              <a:ext uri="{FF2B5EF4-FFF2-40B4-BE49-F238E27FC236}">
                <a16:creationId xmlns:a16="http://schemas.microsoft.com/office/drawing/2014/main" id="{4A9580C9-0701-4FB3-8333-A03EF795B9FE}"/>
              </a:ext>
            </a:extLst>
          </p:cNvPr>
          <p:cNvSpPr txBox="1"/>
          <p:nvPr/>
        </p:nvSpPr>
        <p:spPr>
          <a:xfrm>
            <a:off x="393405" y="2402958"/>
            <a:ext cx="3678865" cy="1200329"/>
          </a:xfrm>
          <a:prstGeom prst="rect">
            <a:avLst/>
          </a:prstGeom>
          <a:noFill/>
        </p:spPr>
        <p:txBody>
          <a:bodyPr wrap="square" rtlCol="0">
            <a:spAutoFit/>
          </a:bodyPr>
          <a:lstStyle/>
          <a:p>
            <a:r>
              <a:rPr lang="en-US" dirty="0"/>
              <a:t>The table on the right compares the Machine Learning approach between two of the approaches discussed in the papers of related work.</a:t>
            </a:r>
          </a:p>
        </p:txBody>
      </p:sp>
      <p:pic>
        <p:nvPicPr>
          <p:cNvPr id="3" name="Audio 2">
            <a:hlinkClick r:id="" action="ppaction://media"/>
            <a:extLst>
              <a:ext uri="{FF2B5EF4-FFF2-40B4-BE49-F238E27FC236}">
                <a16:creationId xmlns:a16="http://schemas.microsoft.com/office/drawing/2014/main" id="{1B69B2D1-948C-4860-9005-3BBB856EFD5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294062767"/>
      </p:ext>
    </p:extLst>
  </p:cSld>
  <p:clrMapOvr>
    <a:masterClrMapping/>
  </p:clrMapOvr>
  <mc:AlternateContent xmlns:mc="http://schemas.openxmlformats.org/markup-compatibility/2006" xmlns:p14="http://schemas.microsoft.com/office/powerpoint/2010/main">
    <mc:Choice Requires="p14">
      <p:transition spd="slow" p14:dur="2000" advTm="87172"/>
    </mc:Choice>
    <mc:Fallback xmlns="">
      <p:transition spd="slow" advTm="87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5"/>
</p:tagLst>
</file>

<file path=ppt/tags/tag2.xml><?xml version="1.0" encoding="utf-8"?>
<p:tagLst xmlns:a="http://schemas.openxmlformats.org/drawingml/2006/main" xmlns:r="http://schemas.openxmlformats.org/officeDocument/2006/relationships" xmlns:p="http://schemas.openxmlformats.org/presentationml/2006/main">
  <p:tag name="TIMING" val="|63"/>
</p:tagLst>
</file>

<file path=ppt/tags/tag3.xml><?xml version="1.0" encoding="utf-8"?>
<p:tagLst xmlns:a="http://schemas.openxmlformats.org/drawingml/2006/main" xmlns:r="http://schemas.openxmlformats.org/officeDocument/2006/relationships" xmlns:p="http://schemas.openxmlformats.org/presentationml/2006/main">
  <p:tag name="TIMING" val="|85.7"/>
</p:tagLst>
</file>

<file path=ppt/tags/tag4.xml><?xml version="1.0" encoding="utf-8"?>
<p:tagLst xmlns:a="http://schemas.openxmlformats.org/drawingml/2006/main" xmlns:r="http://schemas.openxmlformats.org/officeDocument/2006/relationships" xmlns:p="http://schemas.openxmlformats.org/presentationml/2006/main">
  <p:tag name="TIMING" val="|13.4"/>
</p:tagLst>
</file>

<file path=ppt/tags/tag5.xml><?xml version="1.0" encoding="utf-8"?>
<p:tagLst xmlns:a="http://schemas.openxmlformats.org/drawingml/2006/main" xmlns:r="http://schemas.openxmlformats.org/officeDocument/2006/relationships" xmlns:p="http://schemas.openxmlformats.org/presentationml/2006/main">
  <p:tag name="TIMING" val="|2.9|35.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809</Words>
  <Application>Microsoft Office PowerPoint</Application>
  <PresentationFormat>Widescreen</PresentationFormat>
  <Paragraphs>156</Paragraphs>
  <Slides>11</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Rounded MT Bold</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Fatema Khaton</dc:creator>
  <cp:lastModifiedBy>Fatema Khaton</cp:lastModifiedBy>
  <cp:revision>32</cp:revision>
  <dcterms:created xsi:type="dcterms:W3CDTF">2021-09-25T06:32:12Z</dcterms:created>
  <dcterms:modified xsi:type="dcterms:W3CDTF">2021-09-25T19:03:44Z</dcterms:modified>
</cp:coreProperties>
</file>